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334" r:id="rId3"/>
    <p:sldId id="258" r:id="rId4"/>
    <p:sldId id="345" r:id="rId5"/>
    <p:sldId id="346" r:id="rId6"/>
    <p:sldId id="332" r:id="rId7"/>
    <p:sldId id="320" r:id="rId8"/>
    <p:sldId id="325" r:id="rId9"/>
    <p:sldId id="335" r:id="rId10"/>
    <p:sldId id="338" r:id="rId11"/>
    <p:sldId id="339" r:id="rId12"/>
    <p:sldId id="340" r:id="rId13"/>
    <p:sldId id="341" r:id="rId14"/>
    <p:sldId id="342" r:id="rId15"/>
    <p:sldId id="343" r:id="rId16"/>
    <p:sldId id="344" r:id="rId17"/>
    <p:sldId id="303" r:id="rId18"/>
    <p:sldId id="305" r:id="rId19"/>
    <p:sldId id="333" r:id="rId20"/>
    <p:sldId id="261" r:id="rId21"/>
    <p:sldId id="306" r:id="rId22"/>
    <p:sldId id="328" r:id="rId23"/>
    <p:sldId id="329" r:id="rId24"/>
    <p:sldId id="330" r:id="rId25"/>
    <p:sldId id="331" r:id="rId26"/>
    <p:sldId id="352" r:id="rId27"/>
    <p:sldId id="353" r:id="rId28"/>
    <p:sldId id="347" r:id="rId29"/>
    <p:sldId id="348" r:id="rId30"/>
    <p:sldId id="313" r:id="rId31"/>
    <p:sldId id="314" r:id="rId32"/>
    <p:sldId id="315" r:id="rId33"/>
    <p:sldId id="349" r:id="rId34"/>
    <p:sldId id="350" r:id="rId35"/>
    <p:sldId id="351" r:id="rId36"/>
    <p:sldId id="354" r:id="rId37"/>
    <p:sldId id="35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7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Leyu_Cui\My%20Documents\Experiment\paper\adsorption%20paper\data\potential%20determining%20io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Leyu_Cui\My%20Documents\Experiment\C12\C12%20adsorption%20on%20minerals%20in%20solven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Leyu_Cui\My%20Documents\Experiment\Ethomeen%20surfactant\C12\C12%20adsorption%20on%20minerals%20in%20solven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Leyu_Cui\My%20Documents\Experiment\Ethomeen%20surfactant\C12\C12%20adsorption%20on%20minerals%20in%20solven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Leyu_Cui\My%20Documents\Experiment\Ethomeen%20surfactant\C12\C12%20adsorption%20on%20minerals%20in%20solven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back%20up%20March%2008\Experiment\Core%20Flooding\C12%20and%20CO2%20flooding\WAG%20flooding%20followed%20by%20C12\C12%20in%20DI%20RT\WAG%20followed%20by%20C12%20and%20CO2%20co-injection_30%20perct.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back%20up%20March%2008\Experiment\Core%20Flooding\C12%20and%20CO2%20flooding\WAG%20flooding%20followed%20by%20C12\C12%20in%20DI%20RT\WAG%20followed%20by%20C12%20and%20CO2%20co-injection%2050%20perct.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back%20up%20March%2008\Experiment\Core%20Flooding\C12%20and%20CO2%20flooding\WAG%20flooding%20followed%20by%20C12\C12%20in%20DI%20RT\WAG%20followed%20by%20C12%20and%20CO2%20co-injection%2070%20perct_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back%20up%20March%2008\Experiment\Core%20Flooding\C12%20and%20CO2%20flooding\WAG%20flooding%20followed%20by%20C12\C12%20in%20DI%20RT\WAG%20followed%20by%20C12%20and%20CO2%20co-injection_80%20perc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6516712367823031"/>
          <c:y val="7.6711855311870608E-2"/>
          <c:w val="0.68776823224572969"/>
          <c:h val="0.69272478440194962"/>
        </c:manualLayout>
      </c:layout>
      <c:scatterChart>
        <c:scatterStyle val="smoothMarker"/>
        <c:varyColors val="0"/>
        <c:ser>
          <c:idx val="0"/>
          <c:order val="0"/>
          <c:xVal>
            <c:numRef>
              <c:f>Sheet1!$A$27:$A$269</c:f>
              <c:numCache>
                <c:formatCode>General</c:formatCode>
                <c:ptCount val="243"/>
                <c:pt idx="0">
                  <c:v>6.3095734448019263E-6</c:v>
                </c:pt>
                <c:pt idx="1">
                  <c:v>3.6307805477010135E-4</c:v>
                </c:pt>
                <c:pt idx="2">
                  <c:v>1</c:v>
                </c:pt>
                <c:pt idx="3">
                  <c:v>2</c:v>
                </c:pt>
                <c:pt idx="4">
                  <c:v>3</c:v>
                </c:pt>
                <c:pt idx="5">
                  <c:v>4</c:v>
                </c:pt>
                <c:pt idx="6">
                  <c:v>5</c:v>
                </c:pt>
                <c:pt idx="7">
                  <c:v>6</c:v>
                </c:pt>
                <c:pt idx="8">
                  <c:v>7</c:v>
                </c:pt>
                <c:pt idx="9">
                  <c:v>8</c:v>
                </c:pt>
                <c:pt idx="10">
                  <c:v>9</c:v>
                </c:pt>
                <c:pt idx="11">
                  <c:v>10</c:v>
                </c:pt>
                <c:pt idx="12">
                  <c:v>11</c:v>
                </c:pt>
                <c:pt idx="13">
                  <c:v>12</c:v>
                </c:pt>
                <c:pt idx="14">
                  <c:v>13</c:v>
                </c:pt>
                <c:pt idx="15">
                  <c:v>14</c:v>
                </c:pt>
                <c:pt idx="16">
                  <c:v>15</c:v>
                </c:pt>
                <c:pt idx="17">
                  <c:v>16</c:v>
                </c:pt>
                <c:pt idx="18">
                  <c:v>17</c:v>
                </c:pt>
                <c:pt idx="19">
                  <c:v>18</c:v>
                </c:pt>
                <c:pt idx="20">
                  <c:v>19</c:v>
                </c:pt>
                <c:pt idx="21">
                  <c:v>20</c:v>
                </c:pt>
                <c:pt idx="22">
                  <c:v>21</c:v>
                </c:pt>
                <c:pt idx="23">
                  <c:v>22</c:v>
                </c:pt>
                <c:pt idx="24">
                  <c:v>23</c:v>
                </c:pt>
                <c:pt idx="25">
                  <c:v>24</c:v>
                </c:pt>
                <c:pt idx="26">
                  <c:v>25</c:v>
                </c:pt>
                <c:pt idx="27">
                  <c:v>26</c:v>
                </c:pt>
                <c:pt idx="28">
                  <c:v>27</c:v>
                </c:pt>
                <c:pt idx="29">
                  <c:v>28</c:v>
                </c:pt>
                <c:pt idx="30">
                  <c:v>29</c:v>
                </c:pt>
                <c:pt idx="31">
                  <c:v>30</c:v>
                </c:pt>
                <c:pt idx="32">
                  <c:v>31</c:v>
                </c:pt>
                <c:pt idx="33">
                  <c:v>32</c:v>
                </c:pt>
                <c:pt idx="34">
                  <c:v>33</c:v>
                </c:pt>
                <c:pt idx="35">
                  <c:v>34</c:v>
                </c:pt>
                <c:pt idx="36">
                  <c:v>35</c:v>
                </c:pt>
                <c:pt idx="37">
                  <c:v>36</c:v>
                </c:pt>
                <c:pt idx="38">
                  <c:v>37</c:v>
                </c:pt>
                <c:pt idx="39">
                  <c:v>38</c:v>
                </c:pt>
                <c:pt idx="40">
                  <c:v>39</c:v>
                </c:pt>
                <c:pt idx="41">
                  <c:v>40</c:v>
                </c:pt>
                <c:pt idx="42">
                  <c:v>41</c:v>
                </c:pt>
                <c:pt idx="43">
                  <c:v>42</c:v>
                </c:pt>
                <c:pt idx="44">
                  <c:v>43</c:v>
                </c:pt>
                <c:pt idx="45">
                  <c:v>44</c:v>
                </c:pt>
                <c:pt idx="46">
                  <c:v>45</c:v>
                </c:pt>
                <c:pt idx="47">
                  <c:v>46</c:v>
                </c:pt>
                <c:pt idx="48">
                  <c:v>47</c:v>
                </c:pt>
                <c:pt idx="49">
                  <c:v>48</c:v>
                </c:pt>
                <c:pt idx="50">
                  <c:v>49</c:v>
                </c:pt>
                <c:pt idx="51">
                  <c:v>50</c:v>
                </c:pt>
                <c:pt idx="52">
                  <c:v>51</c:v>
                </c:pt>
                <c:pt idx="53">
                  <c:v>52</c:v>
                </c:pt>
                <c:pt idx="54">
                  <c:v>53</c:v>
                </c:pt>
                <c:pt idx="55">
                  <c:v>54</c:v>
                </c:pt>
                <c:pt idx="56">
                  <c:v>55</c:v>
                </c:pt>
                <c:pt idx="57">
                  <c:v>56</c:v>
                </c:pt>
                <c:pt idx="58">
                  <c:v>57</c:v>
                </c:pt>
                <c:pt idx="59">
                  <c:v>58</c:v>
                </c:pt>
                <c:pt idx="60">
                  <c:v>59</c:v>
                </c:pt>
                <c:pt idx="61">
                  <c:v>60</c:v>
                </c:pt>
                <c:pt idx="62">
                  <c:v>61</c:v>
                </c:pt>
                <c:pt idx="63">
                  <c:v>62</c:v>
                </c:pt>
                <c:pt idx="64">
                  <c:v>63</c:v>
                </c:pt>
                <c:pt idx="65">
                  <c:v>64</c:v>
                </c:pt>
                <c:pt idx="66">
                  <c:v>65</c:v>
                </c:pt>
                <c:pt idx="67">
                  <c:v>66</c:v>
                </c:pt>
                <c:pt idx="68">
                  <c:v>67</c:v>
                </c:pt>
                <c:pt idx="69">
                  <c:v>68</c:v>
                </c:pt>
                <c:pt idx="70">
                  <c:v>69</c:v>
                </c:pt>
                <c:pt idx="71">
                  <c:v>70</c:v>
                </c:pt>
                <c:pt idx="72">
                  <c:v>71</c:v>
                </c:pt>
                <c:pt idx="73">
                  <c:v>72</c:v>
                </c:pt>
                <c:pt idx="74">
                  <c:v>73</c:v>
                </c:pt>
                <c:pt idx="75">
                  <c:v>74</c:v>
                </c:pt>
                <c:pt idx="76">
                  <c:v>75</c:v>
                </c:pt>
                <c:pt idx="77">
                  <c:v>76</c:v>
                </c:pt>
                <c:pt idx="78">
                  <c:v>77</c:v>
                </c:pt>
                <c:pt idx="79">
                  <c:v>78</c:v>
                </c:pt>
                <c:pt idx="80">
                  <c:v>79</c:v>
                </c:pt>
                <c:pt idx="81">
                  <c:v>80</c:v>
                </c:pt>
                <c:pt idx="82">
                  <c:v>81</c:v>
                </c:pt>
                <c:pt idx="83">
                  <c:v>82</c:v>
                </c:pt>
                <c:pt idx="84">
                  <c:v>83</c:v>
                </c:pt>
                <c:pt idx="85">
                  <c:v>84</c:v>
                </c:pt>
                <c:pt idx="86">
                  <c:v>85</c:v>
                </c:pt>
                <c:pt idx="87">
                  <c:v>86</c:v>
                </c:pt>
                <c:pt idx="88">
                  <c:v>87</c:v>
                </c:pt>
                <c:pt idx="89">
                  <c:v>88</c:v>
                </c:pt>
                <c:pt idx="90">
                  <c:v>89</c:v>
                </c:pt>
                <c:pt idx="91">
                  <c:v>90</c:v>
                </c:pt>
                <c:pt idx="92">
                  <c:v>91</c:v>
                </c:pt>
                <c:pt idx="93">
                  <c:v>92</c:v>
                </c:pt>
                <c:pt idx="94">
                  <c:v>93</c:v>
                </c:pt>
                <c:pt idx="95">
                  <c:v>94</c:v>
                </c:pt>
                <c:pt idx="96">
                  <c:v>95</c:v>
                </c:pt>
                <c:pt idx="97">
                  <c:v>96</c:v>
                </c:pt>
                <c:pt idx="98">
                  <c:v>97</c:v>
                </c:pt>
                <c:pt idx="99">
                  <c:v>98</c:v>
                </c:pt>
                <c:pt idx="100">
                  <c:v>99</c:v>
                </c:pt>
                <c:pt idx="101">
                  <c:v>100</c:v>
                </c:pt>
                <c:pt idx="102">
                  <c:v>101</c:v>
                </c:pt>
                <c:pt idx="103">
                  <c:v>102</c:v>
                </c:pt>
                <c:pt idx="104">
                  <c:v>103</c:v>
                </c:pt>
                <c:pt idx="105">
                  <c:v>104</c:v>
                </c:pt>
                <c:pt idx="106">
                  <c:v>105</c:v>
                </c:pt>
                <c:pt idx="107">
                  <c:v>106</c:v>
                </c:pt>
                <c:pt idx="108">
                  <c:v>107</c:v>
                </c:pt>
                <c:pt idx="109">
                  <c:v>108</c:v>
                </c:pt>
                <c:pt idx="110">
                  <c:v>109</c:v>
                </c:pt>
                <c:pt idx="111">
                  <c:v>110</c:v>
                </c:pt>
                <c:pt idx="112">
                  <c:v>111</c:v>
                </c:pt>
                <c:pt idx="113">
                  <c:v>112</c:v>
                </c:pt>
                <c:pt idx="114">
                  <c:v>113</c:v>
                </c:pt>
                <c:pt idx="115">
                  <c:v>114</c:v>
                </c:pt>
                <c:pt idx="116">
                  <c:v>115</c:v>
                </c:pt>
                <c:pt idx="117">
                  <c:v>116</c:v>
                </c:pt>
                <c:pt idx="118">
                  <c:v>117</c:v>
                </c:pt>
                <c:pt idx="119">
                  <c:v>118</c:v>
                </c:pt>
                <c:pt idx="120">
                  <c:v>119</c:v>
                </c:pt>
                <c:pt idx="121">
                  <c:v>120</c:v>
                </c:pt>
                <c:pt idx="122">
                  <c:v>121</c:v>
                </c:pt>
                <c:pt idx="123">
                  <c:v>122</c:v>
                </c:pt>
                <c:pt idx="124">
                  <c:v>123</c:v>
                </c:pt>
                <c:pt idx="125">
                  <c:v>124</c:v>
                </c:pt>
                <c:pt idx="126">
                  <c:v>125</c:v>
                </c:pt>
                <c:pt idx="127">
                  <c:v>126</c:v>
                </c:pt>
                <c:pt idx="128">
                  <c:v>127</c:v>
                </c:pt>
                <c:pt idx="129">
                  <c:v>128</c:v>
                </c:pt>
                <c:pt idx="130">
                  <c:v>129</c:v>
                </c:pt>
                <c:pt idx="131">
                  <c:v>130</c:v>
                </c:pt>
                <c:pt idx="132">
                  <c:v>131</c:v>
                </c:pt>
                <c:pt idx="133">
                  <c:v>132</c:v>
                </c:pt>
                <c:pt idx="134">
                  <c:v>133</c:v>
                </c:pt>
                <c:pt idx="135">
                  <c:v>134</c:v>
                </c:pt>
                <c:pt idx="136">
                  <c:v>135</c:v>
                </c:pt>
                <c:pt idx="137">
                  <c:v>136</c:v>
                </c:pt>
                <c:pt idx="138">
                  <c:v>137</c:v>
                </c:pt>
                <c:pt idx="139">
                  <c:v>138</c:v>
                </c:pt>
                <c:pt idx="140">
                  <c:v>139</c:v>
                </c:pt>
                <c:pt idx="141">
                  <c:v>140</c:v>
                </c:pt>
                <c:pt idx="142">
                  <c:v>141</c:v>
                </c:pt>
                <c:pt idx="143">
                  <c:v>142</c:v>
                </c:pt>
                <c:pt idx="144">
                  <c:v>143</c:v>
                </c:pt>
                <c:pt idx="145">
                  <c:v>144</c:v>
                </c:pt>
                <c:pt idx="146">
                  <c:v>145</c:v>
                </c:pt>
                <c:pt idx="147">
                  <c:v>146</c:v>
                </c:pt>
                <c:pt idx="148">
                  <c:v>147</c:v>
                </c:pt>
                <c:pt idx="149">
                  <c:v>148</c:v>
                </c:pt>
                <c:pt idx="150">
                  <c:v>149</c:v>
                </c:pt>
                <c:pt idx="151">
                  <c:v>150</c:v>
                </c:pt>
                <c:pt idx="152">
                  <c:v>151</c:v>
                </c:pt>
                <c:pt idx="153">
                  <c:v>152</c:v>
                </c:pt>
                <c:pt idx="154">
                  <c:v>153</c:v>
                </c:pt>
                <c:pt idx="155">
                  <c:v>154</c:v>
                </c:pt>
                <c:pt idx="156">
                  <c:v>155</c:v>
                </c:pt>
                <c:pt idx="157">
                  <c:v>156</c:v>
                </c:pt>
                <c:pt idx="158">
                  <c:v>157</c:v>
                </c:pt>
                <c:pt idx="159">
                  <c:v>158</c:v>
                </c:pt>
                <c:pt idx="160">
                  <c:v>159</c:v>
                </c:pt>
                <c:pt idx="161">
                  <c:v>160</c:v>
                </c:pt>
                <c:pt idx="162">
                  <c:v>161</c:v>
                </c:pt>
                <c:pt idx="163">
                  <c:v>162</c:v>
                </c:pt>
                <c:pt idx="164">
                  <c:v>163</c:v>
                </c:pt>
                <c:pt idx="165">
                  <c:v>164</c:v>
                </c:pt>
                <c:pt idx="166">
                  <c:v>165</c:v>
                </c:pt>
                <c:pt idx="167">
                  <c:v>166</c:v>
                </c:pt>
                <c:pt idx="168">
                  <c:v>167</c:v>
                </c:pt>
                <c:pt idx="169">
                  <c:v>168</c:v>
                </c:pt>
                <c:pt idx="170">
                  <c:v>169</c:v>
                </c:pt>
                <c:pt idx="171">
                  <c:v>170</c:v>
                </c:pt>
                <c:pt idx="172">
                  <c:v>171</c:v>
                </c:pt>
                <c:pt idx="173">
                  <c:v>172</c:v>
                </c:pt>
                <c:pt idx="174">
                  <c:v>173</c:v>
                </c:pt>
                <c:pt idx="175">
                  <c:v>174</c:v>
                </c:pt>
                <c:pt idx="176">
                  <c:v>175</c:v>
                </c:pt>
                <c:pt idx="177">
                  <c:v>176</c:v>
                </c:pt>
                <c:pt idx="178">
                  <c:v>177</c:v>
                </c:pt>
                <c:pt idx="179">
                  <c:v>178</c:v>
                </c:pt>
                <c:pt idx="180">
                  <c:v>179</c:v>
                </c:pt>
                <c:pt idx="181">
                  <c:v>180</c:v>
                </c:pt>
                <c:pt idx="182">
                  <c:v>181</c:v>
                </c:pt>
                <c:pt idx="183">
                  <c:v>182</c:v>
                </c:pt>
                <c:pt idx="184">
                  <c:v>183</c:v>
                </c:pt>
                <c:pt idx="185">
                  <c:v>184</c:v>
                </c:pt>
                <c:pt idx="186">
                  <c:v>185</c:v>
                </c:pt>
                <c:pt idx="187">
                  <c:v>186</c:v>
                </c:pt>
                <c:pt idx="188">
                  <c:v>187</c:v>
                </c:pt>
                <c:pt idx="189">
                  <c:v>188</c:v>
                </c:pt>
                <c:pt idx="190">
                  <c:v>189</c:v>
                </c:pt>
                <c:pt idx="191">
                  <c:v>190</c:v>
                </c:pt>
                <c:pt idx="192">
                  <c:v>191</c:v>
                </c:pt>
                <c:pt idx="193">
                  <c:v>192</c:v>
                </c:pt>
                <c:pt idx="194">
                  <c:v>193</c:v>
                </c:pt>
                <c:pt idx="195">
                  <c:v>194</c:v>
                </c:pt>
                <c:pt idx="196">
                  <c:v>195</c:v>
                </c:pt>
                <c:pt idx="197">
                  <c:v>196</c:v>
                </c:pt>
                <c:pt idx="198">
                  <c:v>197</c:v>
                </c:pt>
                <c:pt idx="199">
                  <c:v>198</c:v>
                </c:pt>
                <c:pt idx="200">
                  <c:v>199</c:v>
                </c:pt>
                <c:pt idx="201">
                  <c:v>200</c:v>
                </c:pt>
                <c:pt idx="202">
                  <c:v>201</c:v>
                </c:pt>
                <c:pt idx="203">
                  <c:v>202</c:v>
                </c:pt>
                <c:pt idx="204">
                  <c:v>203</c:v>
                </c:pt>
                <c:pt idx="205">
                  <c:v>204</c:v>
                </c:pt>
                <c:pt idx="206">
                  <c:v>205</c:v>
                </c:pt>
                <c:pt idx="207">
                  <c:v>206</c:v>
                </c:pt>
                <c:pt idx="208">
                  <c:v>207</c:v>
                </c:pt>
                <c:pt idx="209">
                  <c:v>208</c:v>
                </c:pt>
                <c:pt idx="210">
                  <c:v>209</c:v>
                </c:pt>
                <c:pt idx="211">
                  <c:v>210</c:v>
                </c:pt>
                <c:pt idx="212">
                  <c:v>211</c:v>
                </c:pt>
                <c:pt idx="213">
                  <c:v>212</c:v>
                </c:pt>
                <c:pt idx="214">
                  <c:v>213</c:v>
                </c:pt>
                <c:pt idx="215">
                  <c:v>214</c:v>
                </c:pt>
                <c:pt idx="216">
                  <c:v>215</c:v>
                </c:pt>
                <c:pt idx="217">
                  <c:v>216</c:v>
                </c:pt>
                <c:pt idx="218">
                  <c:v>217</c:v>
                </c:pt>
                <c:pt idx="219">
                  <c:v>218</c:v>
                </c:pt>
                <c:pt idx="220">
                  <c:v>219</c:v>
                </c:pt>
                <c:pt idx="221">
                  <c:v>220</c:v>
                </c:pt>
                <c:pt idx="222">
                  <c:v>221</c:v>
                </c:pt>
                <c:pt idx="223">
                  <c:v>222</c:v>
                </c:pt>
                <c:pt idx="224">
                  <c:v>223</c:v>
                </c:pt>
                <c:pt idx="225">
                  <c:v>224</c:v>
                </c:pt>
                <c:pt idx="226">
                  <c:v>225</c:v>
                </c:pt>
                <c:pt idx="227">
                  <c:v>226</c:v>
                </c:pt>
                <c:pt idx="228">
                  <c:v>227</c:v>
                </c:pt>
                <c:pt idx="229">
                  <c:v>228</c:v>
                </c:pt>
                <c:pt idx="230">
                  <c:v>229</c:v>
                </c:pt>
                <c:pt idx="231">
                  <c:v>230</c:v>
                </c:pt>
                <c:pt idx="232">
                  <c:v>231</c:v>
                </c:pt>
                <c:pt idx="233">
                  <c:v>232</c:v>
                </c:pt>
                <c:pt idx="234">
                  <c:v>233</c:v>
                </c:pt>
                <c:pt idx="235">
                  <c:v>234</c:v>
                </c:pt>
                <c:pt idx="236">
                  <c:v>235</c:v>
                </c:pt>
                <c:pt idx="237">
                  <c:v>236</c:v>
                </c:pt>
                <c:pt idx="238">
                  <c:v>237</c:v>
                </c:pt>
                <c:pt idx="239">
                  <c:v>238</c:v>
                </c:pt>
                <c:pt idx="240">
                  <c:v>239</c:v>
                </c:pt>
                <c:pt idx="241">
                  <c:v>240</c:v>
                </c:pt>
                <c:pt idx="242">
                  <c:v>241</c:v>
                </c:pt>
              </c:numCache>
            </c:numRef>
          </c:xVal>
          <c:yVal>
            <c:numRef>
              <c:f>Sheet1!$B$27:$B$269</c:f>
              <c:numCache>
                <c:formatCode>0.00E+00</c:formatCode>
                <c:ptCount val="243"/>
                <c:pt idx="0">
                  <c:v>5.3958099878459284E-5</c:v>
                </c:pt>
                <c:pt idx="1">
                  <c:v>1.0746242773394017E-4</c:v>
                </c:pt>
                <c:pt idx="2">
                  <c:v>4.1310138182327111E-4</c:v>
                </c:pt>
                <c:pt idx="3">
                  <c:v>4.6476321465694276E-4</c:v>
                </c:pt>
                <c:pt idx="4">
                  <c:v>4.9792881671257411E-4</c:v>
                </c:pt>
                <c:pt idx="5">
                  <c:v>5.2288579802103993E-4</c:v>
                </c:pt>
                <c:pt idx="6">
                  <c:v>5.4310218298356824E-4</c:v>
                </c:pt>
                <c:pt idx="7">
                  <c:v>5.6019904001354027E-4</c:v>
                </c:pt>
                <c:pt idx="8">
                  <c:v>5.7507344596058004E-4</c:v>
                </c:pt>
                <c:pt idx="9">
                  <c:v>5.8827710358684993E-4</c:v>
                </c:pt>
                <c:pt idx="10">
                  <c:v>6.0017496290741654E-4</c:v>
                </c:pt>
                <c:pt idx="11">
                  <c:v>6.1102171901867804E-4</c:v>
                </c:pt>
                <c:pt idx="12">
                  <c:v>6.2100257954527489E-4</c:v>
                </c:pt>
                <c:pt idx="13">
                  <c:v>6.3025668308175928E-4</c:v>
                </c:pt>
                <c:pt idx="14">
                  <c:v>6.3889136377005373E-4</c:v>
                </c:pt>
                <c:pt idx="15">
                  <c:v>6.4699125969718213E-4</c:v>
                </c:pt>
                <c:pt idx="16">
                  <c:v>6.5462435911849636E-4</c:v>
                </c:pt>
                <c:pt idx="17">
                  <c:v>6.6184614673854298E-4</c:v>
                </c:pt>
                <c:pt idx="18">
                  <c:v>6.6870252691232526E-4</c:v>
                </c:pt>
                <c:pt idx="19">
                  <c:v>6.7523193431678007E-4</c:v>
                </c:pt>
                <c:pt idx="20">
                  <c:v>6.8146688994144263E-4</c:v>
                </c:pt>
                <c:pt idx="21">
                  <c:v>6.874351693111053E-4</c:v>
                </c:pt>
                <c:pt idx="22">
                  <c:v>6.931606938862183E-4</c:v>
                </c:pt>
                <c:pt idx="23">
                  <c:v>6.9866422113104858E-4</c:v>
                </c:pt>
                <c:pt idx="24">
                  <c:v>7.0396388569548185E-4</c:v>
                </c:pt>
                <c:pt idx="25">
                  <c:v>7.0907562883295965E-4</c:v>
                </c:pt>
                <c:pt idx="26">
                  <c:v>7.1401354277653812E-4</c:v>
                </c:pt>
                <c:pt idx="27">
                  <c:v>7.1879014960390334E-4</c:v>
                </c:pt>
                <c:pt idx="28">
                  <c:v>7.2341662906577099E-4</c:v>
                </c:pt>
                <c:pt idx="29">
                  <c:v>7.2790300624181611E-4</c:v>
                </c:pt>
                <c:pt idx="30">
                  <c:v>7.3225830727407419E-4</c:v>
                </c:pt>
                <c:pt idx="31">
                  <c:v>7.364906895102382E-4</c:v>
                </c:pt>
                <c:pt idx="32">
                  <c:v>7.4060755096592697E-4</c:v>
                </c:pt>
                <c:pt idx="33">
                  <c:v>7.446156229467929E-4</c:v>
                </c:pt>
                <c:pt idx="34">
                  <c:v>7.4852104886136649E-4</c:v>
                </c:pt>
                <c:pt idx="35">
                  <c:v>7.5232945163555853E-4</c:v>
                </c:pt>
                <c:pt idx="36">
                  <c:v>7.5604599166092688E-4</c:v>
                </c:pt>
                <c:pt idx="37">
                  <c:v>7.5967541683592994E-4</c:v>
                </c:pt>
                <c:pt idx="38">
                  <c:v>7.6322210596677911E-4</c:v>
                </c:pt>
                <c:pt idx="39">
                  <c:v>7.6669010656311499E-4</c:v>
                </c:pt>
                <c:pt idx="40">
                  <c:v>7.7008316787960135E-4</c:v>
                </c:pt>
                <c:pt idx="41">
                  <c:v>7.7340476990694711E-4</c:v>
                </c:pt>
                <c:pt idx="42">
                  <c:v>7.7665814889691905E-4</c:v>
                </c:pt>
                <c:pt idx="43">
                  <c:v>7.7984631990947234E-4</c:v>
                </c:pt>
                <c:pt idx="44">
                  <c:v>7.8297209679146292E-4</c:v>
                </c:pt>
                <c:pt idx="45">
                  <c:v>7.8603810993198449E-4</c:v>
                </c:pt>
                <c:pt idx="46">
                  <c:v>7.8904682208627238E-4</c:v>
                </c:pt>
                <c:pt idx="47">
                  <c:v>7.9200054251620509E-4</c:v>
                </c:pt>
                <c:pt idx="48">
                  <c:v>7.949014396589195E-4</c:v>
                </c:pt>
                <c:pt idx="49">
                  <c:v>7.9775155250457407E-4</c:v>
                </c:pt>
                <c:pt idx="50">
                  <c:v>8.0055280083874715E-4</c:v>
                </c:pt>
                <c:pt idx="51">
                  <c:v>8.0330699448346026E-4</c:v>
                </c:pt>
                <c:pt idx="52">
                  <c:v>8.0601584165266443E-4</c:v>
                </c:pt>
                <c:pt idx="53">
                  <c:v>8.0868095652261067E-4</c:v>
                </c:pt>
                <c:pt idx="54">
                  <c:v>8.1130386610448022E-4</c:v>
                </c:pt>
                <c:pt idx="55">
                  <c:v>8.1388601649542221E-4</c:v>
                </c:pt>
                <c:pt idx="56">
                  <c:v>8.1642877857463143E-4</c:v>
                </c:pt>
                <c:pt idx="57">
                  <c:v>8.1893345320284698E-4</c:v>
                </c:pt>
                <c:pt idx="58">
                  <c:v>8.2140127597662169E-4</c:v>
                </c:pt>
                <c:pt idx="59">
                  <c:v>8.2383342158256275E-4</c:v>
                </c:pt>
                <c:pt idx="60">
                  <c:v>8.2623100779148336E-4</c:v>
                </c:pt>
                <c:pt idx="61">
                  <c:v>8.2859509912780514E-4</c:v>
                </c:pt>
                <c:pt idx="62">
                  <c:v>8.3092671024555481E-4</c:v>
                </c:pt>
                <c:pt idx="63">
                  <c:v>8.3322680903881604E-4</c:v>
                </c:pt>
                <c:pt idx="64">
                  <c:v>8.3549631951143524E-4</c:v>
                </c:pt>
                <c:pt idx="65">
                  <c:v>8.3773612442813224E-4</c:v>
                </c:pt>
                <c:pt idx="66">
                  <c:v>8.399470677667891E-4</c:v>
                </c:pt>
                <c:pt idx="67">
                  <c:v>8.4212995698964687E-4</c:v>
                </c:pt>
                <c:pt idx="68">
                  <c:v>8.4428556514931478E-4</c:v>
                </c:pt>
                <c:pt idx="69">
                  <c:v>8.4641463284386496E-4</c:v>
                </c:pt>
                <c:pt idx="70">
                  <c:v>8.4851787003388513E-4</c:v>
                </c:pt>
                <c:pt idx="71">
                  <c:v>8.5059595773309107E-4</c:v>
                </c:pt>
                <c:pt idx="72">
                  <c:v>8.5264954958294244E-4</c:v>
                </c:pt>
                <c:pt idx="73">
                  <c:v>8.5467927332077173E-4</c:v>
                </c:pt>
                <c:pt idx="74">
                  <c:v>8.5668573214996299E-4</c:v>
                </c:pt>
                <c:pt idx="75">
                  <c:v>8.5866950601998649E-4</c:v>
                </c:pt>
                <c:pt idx="76">
                  <c:v>8.606311528233352E-4</c:v>
                </c:pt>
                <c:pt idx="77">
                  <c:v>8.6257120951580045E-4</c:v>
                </c:pt>
                <c:pt idx="78">
                  <c:v>8.6449019316592508E-4</c:v>
                </c:pt>
                <c:pt idx="79">
                  <c:v>8.6638860193898341E-4</c:v>
                </c:pt>
                <c:pt idx="80">
                  <c:v>8.6826691602033025E-4</c:v>
                </c:pt>
                <c:pt idx="81">
                  <c:v>8.7012559848260692E-4</c:v>
                </c:pt>
                <c:pt idx="82">
                  <c:v>8.7196509610084011E-4</c:v>
                </c:pt>
                <c:pt idx="83">
                  <c:v>8.737858401191822E-4</c:v>
                </c:pt>
                <c:pt idx="84">
                  <c:v>8.7558824697272684E-4</c:v>
                </c:pt>
                <c:pt idx="85">
                  <c:v>8.773727189674952E-4</c:v>
                </c:pt>
                <c:pt idx="86">
                  <c:v>8.7913964492154978E-4</c:v>
                </c:pt>
                <c:pt idx="87">
                  <c:v>8.8088940076982319E-4</c:v>
                </c:pt>
                <c:pt idx="88">
                  <c:v>8.826223501351469E-4</c:v>
                </c:pt>
                <c:pt idx="89">
                  <c:v>8.8433884486773396E-4</c:v>
                </c:pt>
                <c:pt idx="90">
                  <c:v>8.8603922555517765E-4</c:v>
                </c:pt>
                <c:pt idx="91">
                  <c:v>8.8772382200490228E-4</c:v>
                </c:pt>
                <c:pt idx="92">
                  <c:v>8.8939295370084488E-4</c:v>
                </c:pt>
                <c:pt idx="93">
                  <c:v>8.9104693023599733E-4</c:v>
                </c:pt>
                <c:pt idx="94">
                  <c:v>8.9268605172234652E-4</c:v>
                </c:pt>
                <c:pt idx="95">
                  <c:v>8.9431060917961706E-4</c:v>
                </c:pt>
                <c:pt idx="96">
                  <c:v>8.9592088490412223E-4</c:v>
                </c:pt>
                <c:pt idx="97">
                  <c:v>8.9751715281894155E-4</c:v>
                </c:pt>
                <c:pt idx="98">
                  <c:v>8.9909967880656369E-4</c:v>
                </c:pt>
                <c:pt idx="99">
                  <c:v>9.006687210250233E-4</c:v>
                </c:pt>
                <c:pt idx="100">
                  <c:v>9.0222453020852886E-4</c:v>
                </c:pt>
                <c:pt idx="101">
                  <c:v>9.0376734995348371E-4</c:v>
                </c:pt>
                <c:pt idx="102">
                  <c:v>9.0529741699074673E-4</c:v>
                </c:pt>
                <c:pt idx="103">
                  <c:v>9.0681496144492219E-4</c:v>
                </c:pt>
                <c:pt idx="104">
                  <c:v>9.0832020708142916E-4</c:v>
                </c:pt>
                <c:pt idx="105">
                  <c:v>9.0981337154202543E-4</c:v>
                </c:pt>
                <c:pt idx="106">
                  <c:v>9.1129466656943289E-4</c:v>
                </c:pt>
                <c:pt idx="107">
                  <c:v>9.1276429822167895E-4</c:v>
                </c:pt>
                <c:pt idx="108">
                  <c:v>9.1422246707670058E-4</c:v>
                </c:pt>
                <c:pt idx="109">
                  <c:v>9.1566936842775177E-4</c:v>
                </c:pt>
                <c:pt idx="110">
                  <c:v>9.1710519247010505E-4</c:v>
                </c:pt>
                <c:pt idx="111">
                  <c:v>9.1853012447951023E-4</c:v>
                </c:pt>
                <c:pt idx="112">
                  <c:v>9.1994434498284493E-4</c:v>
                </c:pt>
                <c:pt idx="113">
                  <c:v>9.2134802992136888E-4</c:v>
                </c:pt>
                <c:pt idx="114">
                  <c:v>9.2274135080696261E-4</c:v>
                </c:pt>
                <c:pt idx="115">
                  <c:v>9.2412447487171185E-4</c:v>
                </c:pt>
                <c:pt idx="116">
                  <c:v>9.2549756521117946E-4</c:v>
                </c:pt>
                <c:pt idx="117">
                  <c:v>9.2686078092167514E-4</c:v>
                </c:pt>
                <c:pt idx="118">
                  <c:v>9.2821427723183646E-4</c:v>
                </c:pt>
                <c:pt idx="119">
                  <c:v>9.2955820562879517E-4</c:v>
                </c:pt>
                <c:pt idx="120">
                  <c:v>9.3089271397919034E-4</c:v>
                </c:pt>
                <c:pt idx="121">
                  <c:v>9.3221794664530202E-4</c:v>
                </c:pt>
                <c:pt idx="122">
                  <c:v>9.3353404459650864E-4</c:v>
                </c:pt>
                <c:pt idx="123">
                  <c:v>9.3484114551632181E-4</c:v>
                </c:pt>
                <c:pt idx="124">
                  <c:v>9.3613938390519355E-4</c:v>
                </c:pt>
                <c:pt idx="125">
                  <c:v>9.3742889117930236E-4</c:v>
                </c:pt>
                <c:pt idx="126">
                  <c:v>9.3870979576550235E-4</c:v>
                </c:pt>
                <c:pt idx="127">
                  <c:v>9.3998222319261328E-4</c:v>
                </c:pt>
                <c:pt idx="128">
                  <c:v>9.412462961792289E-4</c:v>
                </c:pt>
                <c:pt idx="129">
                  <c:v>9.4250213471819071E-4</c:v>
                </c:pt>
                <c:pt idx="130">
                  <c:v>9.437498561578856E-4</c:v>
                </c:pt>
                <c:pt idx="131">
                  <c:v>9.4498957528051227E-4</c:v>
                </c:pt>
                <c:pt idx="132">
                  <c:v>9.4622140437744344E-4</c:v>
                </c:pt>
                <c:pt idx="133">
                  <c:v>9.4744545332182517E-4</c:v>
                </c:pt>
                <c:pt idx="134">
                  <c:v>9.4866182963851886E-4</c:v>
                </c:pt>
                <c:pt idx="135">
                  <c:v>9.4987063857152347E-4</c:v>
                </c:pt>
                <c:pt idx="136">
                  <c:v>9.5107198314896139E-4</c:v>
                </c:pt>
                <c:pt idx="137">
                  <c:v>9.5226596424575322E-4</c:v>
                </c:pt>
                <c:pt idx="138">
                  <c:v>9.5345268064407878E-4</c:v>
                </c:pt>
                <c:pt idx="139">
                  <c:v>9.5463222909169978E-4</c:v>
                </c:pt>
                <c:pt idx="140">
                  <c:v>9.5580470435825725E-4</c:v>
                </c:pt>
                <c:pt idx="141">
                  <c:v>9.5697019928961727E-4</c:v>
                </c:pt>
                <c:pt idx="142">
                  <c:v>9.5812880486034367E-4</c:v>
                </c:pt>
                <c:pt idx="143">
                  <c:v>9.5928061022438076E-4</c:v>
                </c:pt>
                <c:pt idx="144">
                  <c:v>9.6042570276401668E-4</c:v>
                </c:pt>
                <c:pt idx="145">
                  <c:v>9.6156416813719973E-4</c:v>
                </c:pt>
                <c:pt idx="146">
                  <c:v>9.6269609032326696E-4</c:v>
                </c:pt>
                <c:pt idx="147">
                  <c:v>9.6382155166716043E-4</c:v>
                </c:pt>
                <c:pt idx="148">
                  <c:v>9.6494063292217958E-4</c:v>
                </c:pt>
                <c:pt idx="149">
                  <c:v>9.6605341329133499E-4</c:v>
                </c:pt>
                <c:pt idx="150">
                  <c:v>9.6715997046735501E-4</c:v>
                </c:pt>
                <c:pt idx="151">
                  <c:v>9.6826038067140496E-4</c:v>
                </c:pt>
                <c:pt idx="152">
                  <c:v>9.6935471869055018E-4</c:v>
                </c:pt>
                <c:pt idx="153">
                  <c:v>9.7044305791404008E-4</c:v>
                </c:pt>
                <c:pt idx="154">
                  <c:v>9.7152547036842649E-4</c:v>
                </c:pt>
                <c:pt idx="155">
                  <c:v>9.7260202675159197E-4</c:v>
                </c:pt>
                <c:pt idx="156">
                  <c:v>9.7367279646569935E-4</c:v>
                </c:pt>
                <c:pt idx="157">
                  <c:v>9.7473784764912693E-4</c:v>
                </c:pt>
                <c:pt idx="158">
                  <c:v>9.7579724720741516E-4</c:v>
                </c:pt>
                <c:pt idx="159">
                  <c:v>9.768510608432581E-4</c:v>
                </c:pt>
                <c:pt idx="160">
                  <c:v>9.7789935308559045E-4</c:v>
                </c:pt>
                <c:pt idx="161">
                  <c:v>9.789421873177852E-4</c:v>
                </c:pt>
                <c:pt idx="162">
                  <c:v>9.7997962580500739E-4</c:v>
                </c:pt>
                <c:pt idx="163">
                  <c:v>9.810117297207432E-4</c:v>
                </c:pt>
                <c:pt idx="164">
                  <c:v>9.8203855917254807E-4</c:v>
                </c:pt>
                <c:pt idx="165">
                  <c:v>9.8306017322702648E-4</c:v>
                </c:pt>
                <c:pt idx="166">
                  <c:v>9.8407662993408489E-4</c:v>
                </c:pt>
                <c:pt idx="167">
                  <c:v>9.8508798635046717E-4</c:v>
                </c:pt>
                <c:pt idx="168">
                  <c:v>9.8609429856261546E-4</c:v>
                </c:pt>
                <c:pt idx="169">
                  <c:v>9.8709562170887135E-4</c:v>
                </c:pt>
                <c:pt idx="170">
                  <c:v>9.8809201000103005E-4</c:v>
                </c:pt>
                <c:pt idx="171">
                  <c:v>9.8908351674529735E-4</c:v>
                </c:pt>
                <c:pt idx="172">
                  <c:v>9.9007019436263125E-4</c:v>
                </c:pt>
                <c:pt idx="173">
                  <c:v>9.9105209440853055E-4</c:v>
                </c:pt>
                <c:pt idx="174">
                  <c:v>9.9202926759225647E-4</c:v>
                </c:pt>
                <c:pt idx="175">
                  <c:v>9.9300176379552496E-4</c:v>
                </c:pt>
                <c:pt idx="176">
                  <c:v>9.9396963209067509E-4</c:v>
                </c:pt>
                <c:pt idx="177">
                  <c:v>9.9493292075834546E-4</c:v>
                </c:pt>
                <c:pt idx="178">
                  <c:v>9.9589167730466184E-4</c:v>
                </c:pt>
                <c:pt idx="179">
                  <c:v>9.9684594847795362E-4</c:v>
                </c:pt>
                <c:pt idx="180">
                  <c:v>9.9779578028502875E-4</c:v>
                </c:pt>
                <c:pt idx="181">
                  <c:v>9.9874121800699379E-4</c:v>
                </c:pt>
                <c:pt idx="182">
                  <c:v>9.9968230621466777E-4</c:v>
                </c:pt>
                <c:pt idx="183">
                  <c:v>1.0006190887835761E-3</c:v>
                </c:pt>
                <c:pt idx="184">
                  <c:v>1.0015516089085462E-3</c:v>
                </c:pt>
                <c:pt idx="185">
                  <c:v>1.0024799091179254E-3</c:v>
                </c:pt>
                <c:pt idx="186">
                  <c:v>1.00340403128742E-3</c:v>
                </c:pt>
                <c:pt idx="187">
                  <c:v>1.0043240166535785E-3</c:v>
                </c:pt>
                <c:pt idx="188">
                  <c:v>1.0052399058269241E-3</c:v>
                </c:pt>
                <c:pt idx="189">
                  <c:v>1.0061517388047459E-3</c:v>
                </c:pt>
                <c:pt idx="190">
                  <c:v>1.0070595549835665E-3</c:v>
                </c:pt>
                <c:pt idx="191">
                  <c:v>1.0079633931712876E-3</c:v>
                </c:pt>
                <c:pt idx="192">
                  <c:v>1.0088632915990347E-3</c:v>
                </c:pt>
                <c:pt idx="193">
                  <c:v>1.0097592879326916E-3</c:v>
                </c:pt>
                <c:pt idx="194">
                  <c:v>1.0106514192841564E-3</c:v>
                </c:pt>
                <c:pt idx="195">
                  <c:v>1.0115397222223072E-3</c:v>
                </c:pt>
                <c:pt idx="196">
                  <c:v>1.012424232783704E-3</c:v>
                </c:pt>
                <c:pt idx="197">
                  <c:v>1.0133049864830201E-3</c:v>
                </c:pt>
                <c:pt idx="198">
                  <c:v>1.0141820183232192E-3</c:v>
                </c:pt>
                <c:pt idx="199">
                  <c:v>1.0150553628054801E-3</c:v>
                </c:pt>
                <c:pt idx="200">
                  <c:v>1.01592505393889E-3</c:v>
                </c:pt>
                <c:pt idx="201">
                  <c:v>1.016791125249887E-3</c:v>
                </c:pt>
                <c:pt idx="202">
                  <c:v>1.0176536097914917E-3</c:v>
                </c:pt>
                <c:pt idx="203">
                  <c:v>1.0185125401523025E-3</c:v>
                </c:pt>
                <c:pt idx="204">
                  <c:v>1.0193679484652874E-3</c:v>
                </c:pt>
                <c:pt idx="205">
                  <c:v>1.0202198664163648E-3</c:v>
                </c:pt>
                <c:pt idx="206">
                  <c:v>1.0210683252527735E-3</c:v>
                </c:pt>
                <c:pt idx="207">
                  <c:v>1.0219133557912577E-3</c:v>
                </c:pt>
                <c:pt idx="208">
                  <c:v>1.0227549884260533E-3</c:v>
                </c:pt>
                <c:pt idx="209">
                  <c:v>1.0235932531366869E-3</c:v>
                </c:pt>
                <c:pt idx="210">
                  <c:v>1.0244281794956026E-3</c:v>
                </c:pt>
                <c:pt idx="211">
                  <c:v>1.0252597966756E-3</c:v>
                </c:pt>
                <c:pt idx="212">
                  <c:v>1.0260881334571163E-3</c:v>
                </c:pt>
                <c:pt idx="213">
                  <c:v>1.0269132182353267E-3</c:v>
                </c:pt>
                <c:pt idx="214">
                  <c:v>1.0277350790270994E-3</c:v>
                </c:pt>
                <c:pt idx="215">
                  <c:v>1.0285537434777774E-3</c:v>
                </c:pt>
                <c:pt idx="216">
                  <c:v>1.0293692388678192E-3</c:v>
                </c:pt>
                <c:pt idx="217">
                  <c:v>1.030181592119285E-3</c:v>
                </c:pt>
                <c:pt idx="218">
                  <c:v>1.0309908298021802E-3</c:v>
                </c:pt>
                <c:pt idx="219">
                  <c:v>1.0317969781406546E-3</c:v>
                </c:pt>
                <c:pt idx="220">
                  <c:v>1.032600063019074E-3</c:v>
                </c:pt>
                <c:pt idx="221">
                  <c:v>1.0334001099879407E-3</c:v>
                </c:pt>
                <c:pt idx="222">
                  <c:v>1.0341971442697068E-3</c:v>
                </c:pt>
                <c:pt idx="223">
                  <c:v>1.0349911907644377E-3</c:v>
                </c:pt>
                <c:pt idx="224">
                  <c:v>1.0357822740553746E-3</c:v>
                </c:pt>
                <c:pt idx="225">
                  <c:v>1.0365704184143541E-3</c:v>
                </c:pt>
                <c:pt idx="226">
                  <c:v>1.0373556478071337E-3</c:v>
                </c:pt>
                <c:pt idx="227">
                  <c:v>1.0381379858985869E-3</c:v>
                </c:pt>
                <c:pt idx="228">
                  <c:v>1.0389174560577889E-3</c:v>
                </c:pt>
                <c:pt idx="229">
                  <c:v>1.0396940813630097E-3</c:v>
                </c:pt>
                <c:pt idx="230">
                  <c:v>1.0404678846065818E-3</c:v>
                </c:pt>
                <c:pt idx="231">
                  <c:v>1.041238888299672E-3</c:v>
                </c:pt>
                <c:pt idx="232">
                  <c:v>1.0420071146769649E-3</c:v>
                </c:pt>
                <c:pt idx="233">
                  <c:v>1.0427725857012271E-3</c:v>
                </c:pt>
                <c:pt idx="234">
                  <c:v>1.0435353230677964E-3</c:v>
                </c:pt>
                <c:pt idx="235">
                  <c:v>1.0442953482089684E-3</c:v>
                </c:pt>
                <c:pt idx="236">
                  <c:v>1.045052682298292E-3</c:v>
                </c:pt>
                <c:pt idx="237">
                  <c:v>1.04580734625478E-3</c:v>
                </c:pt>
                <c:pt idx="238">
                  <c:v>1.0465593607470334E-3</c:v>
                </c:pt>
                <c:pt idx="239">
                  <c:v>1.0473087461972807E-3</c:v>
                </c:pt>
                <c:pt idx="240">
                  <c:v>1.0480555227853369E-3</c:v>
                </c:pt>
                <c:pt idx="241">
                  <c:v>1.0487997104524761E-3</c:v>
                </c:pt>
                <c:pt idx="242">
                  <c:v>1.0495413289052433E-3</c:v>
                </c:pt>
              </c:numCache>
            </c:numRef>
          </c:yVal>
          <c:smooth val="1"/>
        </c:ser>
        <c:dLbls>
          <c:showLegendKey val="0"/>
          <c:showVal val="0"/>
          <c:showCatName val="0"/>
          <c:showSerName val="0"/>
          <c:showPercent val="0"/>
          <c:showBubbleSize val="0"/>
        </c:dLbls>
        <c:axId val="162897280"/>
        <c:axId val="162911744"/>
      </c:scatterChart>
      <c:valAx>
        <c:axId val="162897280"/>
        <c:scaling>
          <c:orientation val="minMax"/>
          <c:max val="250"/>
          <c:min val="0"/>
        </c:scaling>
        <c:delete val="0"/>
        <c:axPos val="b"/>
        <c:title>
          <c:tx>
            <c:rich>
              <a:bodyPr/>
              <a:lstStyle/>
              <a:p>
                <a:pPr>
                  <a:defRPr/>
                </a:pPr>
                <a:r>
                  <a:rPr lang="en-US" dirty="0"/>
                  <a:t>Partial Pressure of </a:t>
                </a:r>
                <a:r>
                  <a:rPr lang="en-US" dirty="0" smtClean="0"/>
                  <a:t>CO</a:t>
                </a:r>
                <a:r>
                  <a:rPr lang="en-US" baseline="-25000" dirty="0" smtClean="0"/>
                  <a:t>2 </a:t>
                </a:r>
                <a:r>
                  <a:rPr lang="en-US" baseline="0" dirty="0" smtClean="0"/>
                  <a:t>(</a:t>
                </a:r>
                <a:r>
                  <a:rPr lang="en-US" baseline="0" dirty="0" err="1" smtClean="0"/>
                  <a:t>atm</a:t>
                </a:r>
                <a:r>
                  <a:rPr lang="en-US" baseline="0" dirty="0" smtClean="0"/>
                  <a:t>)</a:t>
                </a:r>
                <a:endParaRPr lang="en-US" baseline="-25000" dirty="0"/>
              </a:p>
            </c:rich>
          </c:tx>
          <c:layout/>
          <c:overlay val="0"/>
        </c:title>
        <c:numFmt formatCode="General" sourceLinked="1"/>
        <c:majorTickMark val="out"/>
        <c:minorTickMark val="none"/>
        <c:tickLblPos val="nextTo"/>
        <c:crossAx val="162911744"/>
        <c:crossesAt val="1.0000000000000011E-5"/>
        <c:crossBetween val="midCat"/>
      </c:valAx>
      <c:valAx>
        <c:axId val="162911744"/>
        <c:scaling>
          <c:logBase val="10"/>
          <c:orientation val="minMax"/>
        </c:scaling>
        <c:delete val="0"/>
        <c:axPos val="l"/>
        <c:title>
          <c:tx>
            <c:rich>
              <a:bodyPr rot="-5400000" vert="horz"/>
              <a:lstStyle/>
              <a:p>
                <a:pPr>
                  <a:defRPr/>
                </a:pPr>
                <a:r>
                  <a:rPr lang="en-US" dirty="0"/>
                  <a:t>Ca</a:t>
                </a:r>
                <a:r>
                  <a:rPr lang="en-US" baseline="30000" dirty="0"/>
                  <a:t>2+</a:t>
                </a:r>
                <a:r>
                  <a:rPr lang="en-US" dirty="0"/>
                  <a:t> </a:t>
                </a:r>
                <a:r>
                  <a:rPr lang="en-US" dirty="0" smtClean="0"/>
                  <a:t>Concentration (</a:t>
                </a:r>
                <a:r>
                  <a:rPr lang="en-US" dirty="0" err="1" smtClean="0"/>
                  <a:t>mol</a:t>
                </a:r>
                <a:r>
                  <a:rPr lang="en-US" dirty="0" smtClean="0"/>
                  <a:t>/L)</a:t>
                </a:r>
                <a:endParaRPr lang="en-US" dirty="0"/>
              </a:p>
            </c:rich>
          </c:tx>
          <c:layout/>
          <c:overlay val="0"/>
        </c:title>
        <c:numFmt formatCode="0.E+00" sourceLinked="0"/>
        <c:majorTickMark val="out"/>
        <c:minorTickMark val="none"/>
        <c:tickLblPos val="nextTo"/>
        <c:crossAx val="162897280"/>
        <c:crosses val="autoZero"/>
        <c:crossBetween val="midCat"/>
      </c:valAx>
    </c:plotArea>
    <c:plotVisOnly val="1"/>
    <c:dispBlanksAs val="gap"/>
    <c:showDLblsOverMax val="0"/>
  </c:chart>
  <c:spPr>
    <a:ln>
      <a:noFill/>
    </a:ln>
  </c:spPr>
  <c:txPr>
    <a:bodyPr/>
    <a:lstStyle/>
    <a:p>
      <a:pPr>
        <a:defRPr sz="1400" b="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0682026824989544"/>
          <c:y val="5.7411273486430062E-2"/>
          <c:w val="0.67708129219530533"/>
          <c:h val="0.7789359142607174"/>
        </c:manualLayout>
      </c:layout>
      <c:barChart>
        <c:barDir val="col"/>
        <c:grouping val="clustered"/>
        <c:varyColors val="0"/>
        <c:ser>
          <c:idx val="0"/>
          <c:order val="0"/>
          <c:tx>
            <c:v>in DI water</c:v>
          </c:tx>
          <c:invertIfNegative val="0"/>
          <c:dLbls>
            <c:dLbl>
              <c:idx val="0"/>
              <c:layout>
                <c:manualLayout>
                  <c:x val="0"/>
                  <c:y val="-9.613375130616505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4242424242424238E-3"/>
                  <c:y val="-4.1797283176593543E-2"/>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'bar chart'!$C$4:$C$5</c:f>
                <c:numCache>
                  <c:formatCode>General</c:formatCode>
                  <c:ptCount val="2"/>
                  <c:pt idx="0">
                    <c:v>0.14388408226811583</c:v>
                  </c:pt>
                  <c:pt idx="1">
                    <c:v>0.12176419846760764</c:v>
                  </c:pt>
                </c:numCache>
              </c:numRef>
            </c:plus>
            <c:minus>
              <c:numRef>
                <c:f>'bar chart'!$C$4:$C$5</c:f>
                <c:numCache>
                  <c:formatCode>General</c:formatCode>
                  <c:ptCount val="2"/>
                  <c:pt idx="0">
                    <c:v>0.14388408226811583</c:v>
                  </c:pt>
                  <c:pt idx="1">
                    <c:v>0.12176419846760764</c:v>
                  </c:pt>
                </c:numCache>
              </c:numRef>
            </c:minus>
          </c:errBars>
          <c:cat>
            <c:strRef>
              <c:f>'bar chart'!$A$4:$A$5</c:f>
              <c:strCache>
                <c:ptCount val="2"/>
                <c:pt idx="0">
                  <c:v>Pure Calcite</c:v>
                </c:pt>
                <c:pt idx="1">
                  <c:v>Natural Dolomite</c:v>
                </c:pt>
              </c:strCache>
            </c:strRef>
          </c:cat>
          <c:val>
            <c:numRef>
              <c:f>'bar chart'!$B$4:$B$5</c:f>
              <c:numCache>
                <c:formatCode>General</c:formatCode>
                <c:ptCount val="2"/>
                <c:pt idx="0">
                  <c:v>0.46459534534823083</c:v>
                </c:pt>
                <c:pt idx="1">
                  <c:v>2.1835833013715469</c:v>
                </c:pt>
              </c:numCache>
            </c:numRef>
          </c:val>
        </c:ser>
        <c:ser>
          <c:idx val="1"/>
          <c:order val="1"/>
          <c:tx>
            <c:v>in  brine</c:v>
          </c:tx>
          <c:invertIfNegative val="0"/>
          <c:dLbls>
            <c:dLbl>
              <c:idx val="0"/>
              <c:layout>
                <c:manualLayout>
                  <c:x val="3.4158700785919087E-2"/>
                  <c:y val="-2.796062992125984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511864096784778E-2"/>
                  <c:y val="-3.3490157480314961E-2"/>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'bar chart'!$H$4:$H$5</c:f>
                <c:numCache>
                  <c:formatCode>General</c:formatCode>
                  <c:ptCount val="2"/>
                  <c:pt idx="0">
                    <c:v>6.8116935294473324E-2</c:v>
                  </c:pt>
                  <c:pt idx="1">
                    <c:v>7.8396135848327886E-2</c:v>
                  </c:pt>
                </c:numCache>
              </c:numRef>
            </c:plus>
            <c:minus>
              <c:numRef>
                <c:f>'bar chart'!$H$4:$H$5</c:f>
                <c:numCache>
                  <c:formatCode>General</c:formatCode>
                  <c:ptCount val="2"/>
                  <c:pt idx="0">
                    <c:v>6.8116935294473324E-2</c:v>
                  </c:pt>
                  <c:pt idx="1">
                    <c:v>7.8396135848327886E-2</c:v>
                  </c:pt>
                </c:numCache>
              </c:numRef>
            </c:minus>
          </c:errBars>
          <c:cat>
            <c:strRef>
              <c:f>'bar chart'!$A$4:$A$5</c:f>
              <c:strCache>
                <c:ptCount val="2"/>
                <c:pt idx="0">
                  <c:v>Pure Calcite</c:v>
                </c:pt>
                <c:pt idx="1">
                  <c:v>Natural Dolomite</c:v>
                </c:pt>
              </c:strCache>
            </c:strRef>
          </c:cat>
          <c:val>
            <c:numRef>
              <c:f>'bar chart'!$G$4:$G$5</c:f>
              <c:numCache>
                <c:formatCode>General</c:formatCode>
                <c:ptCount val="2"/>
                <c:pt idx="0">
                  <c:v>0.53865396393274456</c:v>
                </c:pt>
                <c:pt idx="1">
                  <c:v>1.2458506540496812</c:v>
                </c:pt>
              </c:numCache>
            </c:numRef>
          </c:val>
        </c:ser>
        <c:dLbls>
          <c:showLegendKey val="0"/>
          <c:showVal val="0"/>
          <c:showCatName val="0"/>
          <c:showSerName val="0"/>
          <c:showPercent val="0"/>
          <c:showBubbleSize val="0"/>
        </c:dLbls>
        <c:gapWidth val="150"/>
        <c:axId val="92462080"/>
        <c:axId val="161895168"/>
      </c:barChart>
      <c:catAx>
        <c:axId val="92462080"/>
        <c:scaling>
          <c:orientation val="minMax"/>
        </c:scaling>
        <c:delete val="0"/>
        <c:axPos val="b"/>
        <c:numFmt formatCode="General" sourceLinked="0"/>
        <c:majorTickMark val="out"/>
        <c:minorTickMark val="none"/>
        <c:tickLblPos val="nextTo"/>
        <c:crossAx val="161895168"/>
        <c:crosses val="autoZero"/>
        <c:auto val="1"/>
        <c:lblAlgn val="ctr"/>
        <c:lblOffset val="100"/>
        <c:noMultiLvlLbl val="0"/>
      </c:catAx>
      <c:valAx>
        <c:axId val="161895168"/>
        <c:scaling>
          <c:orientation val="minMax"/>
        </c:scaling>
        <c:delete val="0"/>
        <c:axPos val="l"/>
        <c:title>
          <c:tx>
            <c:rich>
              <a:bodyPr rot="-5400000" vert="horz"/>
              <a:lstStyle/>
              <a:p>
                <a:pPr>
                  <a:defRPr/>
                </a:pPr>
                <a:r>
                  <a:rPr lang="en-US" dirty="0"/>
                  <a:t>Adsorption at the plateau (mg/m</a:t>
                </a:r>
                <a:r>
                  <a:rPr lang="en-US" baseline="30000" dirty="0"/>
                  <a:t>2</a:t>
                </a:r>
                <a:r>
                  <a:rPr lang="en-US" dirty="0"/>
                  <a:t>)</a:t>
                </a:r>
              </a:p>
            </c:rich>
          </c:tx>
          <c:layout/>
          <c:overlay val="0"/>
        </c:title>
        <c:numFmt formatCode="General" sourceLinked="1"/>
        <c:majorTickMark val="out"/>
        <c:minorTickMark val="none"/>
        <c:tickLblPos val="nextTo"/>
        <c:crossAx val="92462080"/>
        <c:crosses val="autoZero"/>
        <c:crossBetween val="between"/>
      </c:valAx>
    </c:plotArea>
    <c:legend>
      <c:legendPos val="r"/>
      <c:layout>
        <c:manualLayout>
          <c:xMode val="edge"/>
          <c:yMode val="edge"/>
          <c:x val="0.30304297357359489"/>
          <c:y val="6.3878608923884514E-2"/>
          <c:w val="0.41684992226878326"/>
          <c:h val="0.23643307086614174"/>
        </c:manualLayout>
      </c:layout>
      <c:overlay val="0"/>
    </c:legend>
    <c:plotVisOnly val="1"/>
    <c:dispBlanksAs val="gap"/>
    <c:showDLblsOverMax val="0"/>
  </c:chart>
  <c:spPr>
    <a:ln>
      <a:noFill/>
    </a:ln>
  </c:spPr>
  <c:txPr>
    <a:bodyPr/>
    <a:lstStyle/>
    <a:p>
      <a:pPr>
        <a:defRPr sz="20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36867197374545"/>
          <c:y val="8.2286550478034168E-2"/>
          <c:w val="0.58309492870922675"/>
          <c:h val="0.76803634582077651"/>
        </c:manualLayout>
      </c:layout>
      <c:barChart>
        <c:barDir val="col"/>
        <c:grouping val="clustered"/>
        <c:varyColors val="0"/>
        <c:ser>
          <c:idx val="0"/>
          <c:order val="0"/>
          <c:tx>
            <c:v>in DI water</c:v>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'bar chart'!$C$5:$C$7</c:f>
                <c:numCache>
                  <c:formatCode>General</c:formatCode>
                  <c:ptCount val="3"/>
                  <c:pt idx="0">
                    <c:v>0.1217641984676076</c:v>
                  </c:pt>
                  <c:pt idx="1">
                    <c:v>0.2281834267203923</c:v>
                  </c:pt>
                  <c:pt idx="2">
                    <c:v>5.3394348662427205E-2</c:v>
                  </c:pt>
                </c:numCache>
              </c:numRef>
            </c:plus>
            <c:minus>
              <c:numRef>
                <c:f>'bar chart'!$C$5:$C$7</c:f>
                <c:numCache>
                  <c:formatCode>General</c:formatCode>
                  <c:ptCount val="3"/>
                  <c:pt idx="0">
                    <c:v>0.1217641984676076</c:v>
                  </c:pt>
                  <c:pt idx="1">
                    <c:v>0.2281834267203923</c:v>
                  </c:pt>
                  <c:pt idx="2">
                    <c:v>5.3394348662427205E-2</c:v>
                  </c:pt>
                </c:numCache>
              </c:numRef>
            </c:minus>
          </c:errBars>
          <c:cat>
            <c:strRef>
              <c:f>'bar chart'!$A$6</c:f>
              <c:strCache>
                <c:ptCount val="1"/>
                <c:pt idx="0">
                  <c:v>Silica</c:v>
                </c:pt>
              </c:strCache>
            </c:strRef>
          </c:cat>
          <c:val>
            <c:numRef>
              <c:f>'bar chart'!$B$6</c:f>
              <c:numCache>
                <c:formatCode>General</c:formatCode>
                <c:ptCount val="1"/>
                <c:pt idx="0">
                  <c:v>5.3299346998853849</c:v>
                </c:pt>
              </c:numCache>
            </c:numRef>
          </c:val>
        </c:ser>
        <c:ser>
          <c:idx val="2"/>
          <c:order val="1"/>
          <c:tx>
            <c:v>in NaCl</c:v>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'bar chart'!$M$5:$M$7</c:f>
                <c:numCache>
                  <c:formatCode>General</c:formatCode>
                  <c:ptCount val="3"/>
                  <c:pt idx="0">
                    <c:v>2.9063305136557332E-2</c:v>
                  </c:pt>
                  <c:pt idx="1">
                    <c:v>0.12493083067958197</c:v>
                  </c:pt>
                  <c:pt idx="2">
                    <c:v>0.12519220642822709</c:v>
                  </c:pt>
                </c:numCache>
              </c:numRef>
            </c:plus>
            <c:minus>
              <c:numRef>
                <c:f>'bar chart'!$M$5:$M$7</c:f>
                <c:numCache>
                  <c:formatCode>General</c:formatCode>
                  <c:ptCount val="3"/>
                  <c:pt idx="0">
                    <c:v>2.9063305136557332E-2</c:v>
                  </c:pt>
                  <c:pt idx="1">
                    <c:v>0.12493083067958197</c:v>
                  </c:pt>
                  <c:pt idx="2">
                    <c:v>0.12519220642822709</c:v>
                  </c:pt>
                </c:numCache>
              </c:numRef>
            </c:minus>
          </c:errBars>
          <c:cat>
            <c:strRef>
              <c:f>'bar chart'!$A$6</c:f>
              <c:strCache>
                <c:ptCount val="1"/>
                <c:pt idx="0">
                  <c:v>Silica</c:v>
                </c:pt>
              </c:strCache>
            </c:strRef>
          </c:cat>
          <c:val>
            <c:numRef>
              <c:f>'bar chart'!$L$6</c:f>
              <c:numCache>
                <c:formatCode>General</c:formatCode>
                <c:ptCount val="1"/>
                <c:pt idx="0">
                  <c:v>5.4090554128834647</c:v>
                </c:pt>
              </c:numCache>
            </c:numRef>
          </c:val>
        </c:ser>
        <c:ser>
          <c:idx val="3"/>
          <c:order val="2"/>
          <c:tx>
            <c:strRef>
              <c:f>'bar chart'!$U$7</c:f>
              <c:strCache>
                <c:ptCount val="1"/>
                <c:pt idx="0">
                  <c:v>in MgCl2</c:v>
                </c:pt>
              </c:strCache>
            </c:strRef>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'bar chart'!$R$5:$R$7</c:f>
                <c:numCache>
                  <c:formatCode>General</c:formatCode>
                  <c:ptCount val="3"/>
                  <c:pt idx="0">
                    <c:v>6.4707547060555322E-3</c:v>
                  </c:pt>
                  <c:pt idx="1">
                    <c:v>0.13022621600676157</c:v>
                  </c:pt>
                </c:numCache>
              </c:numRef>
            </c:plus>
            <c:minus>
              <c:numRef>
                <c:f>'bar chart'!$R$5:$R$7</c:f>
                <c:numCache>
                  <c:formatCode>General</c:formatCode>
                  <c:ptCount val="3"/>
                  <c:pt idx="0">
                    <c:v>6.4707547060555322E-3</c:v>
                  </c:pt>
                  <c:pt idx="1">
                    <c:v>0.13022621600676157</c:v>
                  </c:pt>
                </c:numCache>
              </c:numRef>
            </c:minus>
          </c:errBars>
          <c:cat>
            <c:strRef>
              <c:f>'bar chart'!$A$6</c:f>
              <c:strCache>
                <c:ptCount val="1"/>
                <c:pt idx="0">
                  <c:v>Silica</c:v>
                </c:pt>
              </c:strCache>
            </c:strRef>
          </c:cat>
          <c:val>
            <c:numRef>
              <c:f>'bar chart'!$Q$6</c:f>
              <c:numCache>
                <c:formatCode>General</c:formatCode>
                <c:ptCount val="1"/>
                <c:pt idx="0">
                  <c:v>4.9053668646644191</c:v>
                </c:pt>
              </c:numCache>
            </c:numRef>
          </c:val>
        </c:ser>
        <c:ser>
          <c:idx val="1"/>
          <c:order val="3"/>
          <c:tx>
            <c:v>in Brine</c:v>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'bar chart'!$H$5:$H$7</c:f>
                <c:numCache>
                  <c:formatCode>General</c:formatCode>
                  <c:ptCount val="3"/>
                  <c:pt idx="0">
                    <c:v>7.8396135848327844E-2</c:v>
                  </c:pt>
                  <c:pt idx="1">
                    <c:v>0.13486350104423561</c:v>
                  </c:pt>
                  <c:pt idx="2">
                    <c:v>4.7077506979140329E-2</c:v>
                  </c:pt>
                </c:numCache>
              </c:numRef>
            </c:plus>
            <c:minus>
              <c:numRef>
                <c:f>'bar chart'!$H$5:$H$7</c:f>
                <c:numCache>
                  <c:formatCode>General</c:formatCode>
                  <c:ptCount val="3"/>
                  <c:pt idx="0">
                    <c:v>7.8396135848327844E-2</c:v>
                  </c:pt>
                  <c:pt idx="1">
                    <c:v>0.13486350104423561</c:v>
                  </c:pt>
                  <c:pt idx="2">
                    <c:v>4.7077506979140329E-2</c:v>
                  </c:pt>
                </c:numCache>
              </c:numRef>
            </c:minus>
          </c:errBars>
          <c:cat>
            <c:strRef>
              <c:f>'bar chart'!$A$6</c:f>
              <c:strCache>
                <c:ptCount val="1"/>
                <c:pt idx="0">
                  <c:v>Silica</c:v>
                </c:pt>
              </c:strCache>
            </c:strRef>
          </c:cat>
          <c:val>
            <c:numRef>
              <c:f>'bar chart'!$G$6</c:f>
              <c:numCache>
                <c:formatCode>General</c:formatCode>
                <c:ptCount val="1"/>
                <c:pt idx="0">
                  <c:v>4.2554952250847773</c:v>
                </c:pt>
              </c:numCache>
            </c:numRef>
          </c:val>
        </c:ser>
        <c:ser>
          <c:idx val="4"/>
          <c:order val="4"/>
          <c:tx>
            <c:v>in Brine+AlCl3</c:v>
          </c:tx>
          <c:invertIfNegative val="0"/>
          <c:dLbls>
            <c:dLbl>
              <c:idx val="0"/>
              <c:layout>
                <c:manualLayout>
                  <c:x val="0"/>
                  <c:y val="-1.4375561545372867E-2"/>
                </c:manualLayout>
              </c:layout>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'bar chart'!$W$6</c:f>
                <c:numCache>
                  <c:formatCode>General</c:formatCode>
                  <c:ptCount val="1"/>
                  <c:pt idx="0">
                    <c:v>0.15598156942408284</c:v>
                  </c:pt>
                </c:numCache>
              </c:numRef>
            </c:plus>
            <c:minus>
              <c:numRef>
                <c:f>'bar chart'!$W$6</c:f>
                <c:numCache>
                  <c:formatCode>General</c:formatCode>
                  <c:ptCount val="1"/>
                  <c:pt idx="0">
                    <c:v>0.15598156942408284</c:v>
                  </c:pt>
                </c:numCache>
              </c:numRef>
            </c:minus>
          </c:errBars>
          <c:val>
            <c:numRef>
              <c:f>'bar chart'!$V$6</c:f>
              <c:numCache>
                <c:formatCode>General</c:formatCode>
                <c:ptCount val="1"/>
                <c:pt idx="0">
                  <c:v>3.31</c:v>
                </c:pt>
              </c:numCache>
            </c:numRef>
          </c:val>
        </c:ser>
        <c:dLbls>
          <c:showLegendKey val="0"/>
          <c:showVal val="0"/>
          <c:showCatName val="0"/>
          <c:showSerName val="0"/>
          <c:showPercent val="0"/>
          <c:showBubbleSize val="0"/>
        </c:dLbls>
        <c:gapWidth val="150"/>
        <c:axId val="92587520"/>
        <c:axId val="92589056"/>
      </c:barChart>
      <c:catAx>
        <c:axId val="92587520"/>
        <c:scaling>
          <c:orientation val="minMax"/>
        </c:scaling>
        <c:delete val="0"/>
        <c:axPos val="b"/>
        <c:numFmt formatCode="General" sourceLinked="1"/>
        <c:majorTickMark val="out"/>
        <c:minorTickMark val="none"/>
        <c:tickLblPos val="nextTo"/>
        <c:crossAx val="92589056"/>
        <c:crosses val="autoZero"/>
        <c:auto val="1"/>
        <c:lblAlgn val="ctr"/>
        <c:lblOffset val="100"/>
        <c:noMultiLvlLbl val="0"/>
      </c:catAx>
      <c:valAx>
        <c:axId val="92589056"/>
        <c:scaling>
          <c:orientation val="minMax"/>
        </c:scaling>
        <c:delete val="0"/>
        <c:axPos val="l"/>
        <c:title>
          <c:tx>
            <c:rich>
              <a:bodyPr rot="-5400000" vert="horz"/>
              <a:lstStyle/>
              <a:p>
                <a:pPr>
                  <a:defRPr/>
                </a:pPr>
                <a:r>
                  <a:rPr lang="en-US" dirty="0"/>
                  <a:t>Adsorption at the plateau (mg/m</a:t>
                </a:r>
                <a:r>
                  <a:rPr lang="en-US" baseline="30000" dirty="0"/>
                  <a:t>2</a:t>
                </a:r>
                <a:r>
                  <a:rPr lang="en-US" dirty="0"/>
                  <a:t>)</a:t>
                </a:r>
              </a:p>
            </c:rich>
          </c:tx>
          <c:layout/>
          <c:overlay val="0"/>
        </c:title>
        <c:numFmt formatCode="General" sourceLinked="1"/>
        <c:majorTickMark val="out"/>
        <c:minorTickMark val="none"/>
        <c:tickLblPos val="nextTo"/>
        <c:crossAx val="92587520"/>
        <c:crosses val="autoZero"/>
        <c:crossBetween val="between"/>
      </c:valAx>
    </c:plotArea>
    <c:legend>
      <c:legendPos val="r"/>
      <c:layout>
        <c:manualLayout>
          <c:xMode val="edge"/>
          <c:yMode val="edge"/>
          <c:x val="0.68762303479167119"/>
          <c:y val="2.0017879440000124E-3"/>
          <c:w val="0.31237696520832869"/>
          <c:h val="0.57206384441340519"/>
        </c:manualLayout>
      </c:layout>
      <c:overlay val="0"/>
    </c:legend>
    <c:plotVisOnly val="1"/>
    <c:dispBlanksAs val="gap"/>
    <c:showDLblsOverMax val="0"/>
  </c:chart>
  <c:spPr>
    <a:ln>
      <a:noFill/>
    </a:ln>
  </c:spPr>
  <c:txPr>
    <a:bodyPr/>
    <a:lstStyle/>
    <a:p>
      <a:pPr>
        <a:defRPr sz="18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6912847476267874"/>
          <c:y val="5.7017444641550515E-2"/>
          <c:w val="0.61591325147250475"/>
          <c:h val="0.90685931978982137"/>
        </c:manualLayout>
      </c:layout>
      <c:barChart>
        <c:barDir val="col"/>
        <c:grouping val="clustered"/>
        <c:varyColors val="0"/>
        <c:ser>
          <c:idx val="0"/>
          <c:order val="0"/>
          <c:tx>
            <c:v>Magnesium</c:v>
          </c:tx>
          <c:invertIfNegative val="0"/>
          <c:dLbls>
            <c:dLbl>
              <c:idx val="0"/>
              <c:layout>
                <c:manualLayout>
                  <c:x val="-2.0869172268238655E-2"/>
                  <c:y val="0"/>
                </c:manualLayout>
              </c:layout>
              <c:showLegendKey val="0"/>
              <c:showVal val="1"/>
              <c:showCatName val="0"/>
              <c:showSerName val="0"/>
              <c:showPercent val="0"/>
              <c:showBubbleSize val="0"/>
              <c:extLst>
                <c:ext xmlns:c15="http://schemas.microsoft.com/office/drawing/2012/chart" uri="{CE6537A1-D6FC-4f65-9D91-7224C49458BB}"/>
              </c:extLst>
            </c:dLbl>
            <c:numFmt formatCode="#,##0.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'bar chart'!$F$51</c:f>
              <c:numCache>
                <c:formatCode>General</c:formatCode>
                <c:ptCount val="1"/>
                <c:pt idx="0">
                  <c:v>0.29585798816568049</c:v>
                </c:pt>
              </c:numCache>
            </c:numRef>
          </c:val>
        </c:ser>
        <c:ser>
          <c:idx val="1"/>
          <c:order val="1"/>
          <c:tx>
            <c:v>Calcium</c:v>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'bar chart'!$H$52</c:f>
              <c:numCache>
                <c:formatCode>0.00E+00</c:formatCode>
                <c:ptCount val="1"/>
                <c:pt idx="0">
                  <c:v>2.1194702733164279</c:v>
                </c:pt>
              </c:numCache>
            </c:numRef>
          </c:val>
        </c:ser>
        <c:ser>
          <c:idx val="2"/>
          <c:order val="2"/>
          <c:tx>
            <c:v>Aluminium</c:v>
          </c:tx>
          <c:invertIfNegative val="0"/>
          <c:dLbls>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'bar chart'!$J$53</c:f>
              <c:numCache>
                <c:formatCode>0.00E+00</c:formatCode>
                <c:ptCount val="1"/>
                <c:pt idx="0">
                  <c:v>629.13907284768197</c:v>
                </c:pt>
              </c:numCache>
            </c:numRef>
          </c:val>
        </c:ser>
        <c:dLbls>
          <c:showLegendKey val="0"/>
          <c:showVal val="0"/>
          <c:showCatName val="0"/>
          <c:showSerName val="0"/>
          <c:showPercent val="0"/>
          <c:showBubbleSize val="0"/>
        </c:dLbls>
        <c:gapWidth val="150"/>
        <c:axId val="92695936"/>
        <c:axId val="92714112"/>
      </c:barChart>
      <c:catAx>
        <c:axId val="92695936"/>
        <c:scaling>
          <c:orientation val="minMax"/>
        </c:scaling>
        <c:delete val="1"/>
        <c:axPos val="b"/>
        <c:majorTickMark val="out"/>
        <c:minorTickMark val="none"/>
        <c:tickLblPos val="nextTo"/>
        <c:crossAx val="92714112"/>
        <c:crossesAt val="1.0000000000000002E-2"/>
        <c:auto val="1"/>
        <c:lblAlgn val="ctr"/>
        <c:lblOffset val="100"/>
        <c:noMultiLvlLbl val="0"/>
      </c:catAx>
      <c:valAx>
        <c:axId val="92714112"/>
        <c:scaling>
          <c:logBase val="10"/>
          <c:orientation val="minMax"/>
          <c:min val="1.0000000000000002E-2"/>
        </c:scaling>
        <c:delete val="0"/>
        <c:axPos val="l"/>
        <c:title>
          <c:tx>
            <c:rich>
              <a:bodyPr rot="-5400000" vert="horz"/>
              <a:lstStyle/>
              <a:p>
                <a:pPr>
                  <a:defRPr/>
                </a:pPr>
                <a:r>
                  <a:rPr lang="en-US" dirty="0"/>
                  <a:t>Adsorption Reduction (</a:t>
                </a:r>
                <a:r>
                  <a:rPr lang="en-US" dirty="0" err="1"/>
                  <a:t>mg·L</a:t>
                </a:r>
                <a:r>
                  <a:rPr lang="en-US" dirty="0"/>
                  <a:t>)/(m</a:t>
                </a:r>
                <a:r>
                  <a:rPr lang="en-US" baseline="30000" dirty="0"/>
                  <a:t>2</a:t>
                </a:r>
                <a:r>
                  <a:rPr lang="en-US" dirty="0"/>
                  <a:t>·mol)=10</a:t>
                </a:r>
                <a:r>
                  <a:rPr lang="en-US" baseline="30000" dirty="0"/>
                  <a:t>-3</a:t>
                </a:r>
                <a:r>
                  <a:rPr lang="en-US" dirty="0"/>
                  <a:t> (</a:t>
                </a:r>
                <a:r>
                  <a:rPr lang="en-US" dirty="0" err="1"/>
                  <a:t>mg·m</a:t>
                </a:r>
                <a:r>
                  <a:rPr lang="en-US" dirty="0"/>
                  <a:t>)/</a:t>
                </a:r>
                <a:r>
                  <a:rPr lang="en-US" dirty="0" err="1"/>
                  <a:t>mol</a:t>
                </a:r>
                <a:endParaRPr lang="en-US" dirty="0"/>
              </a:p>
            </c:rich>
          </c:tx>
          <c:layout>
            <c:manualLayout>
              <c:xMode val="edge"/>
              <c:yMode val="edge"/>
              <c:x val="2.8148966101773806E-2"/>
              <c:y val="0.11694301504838377"/>
            </c:manualLayout>
          </c:layout>
          <c:overlay val="0"/>
        </c:title>
        <c:numFmt formatCode="General" sourceLinked="1"/>
        <c:majorTickMark val="out"/>
        <c:minorTickMark val="none"/>
        <c:tickLblPos val="nextTo"/>
        <c:crossAx val="92695936"/>
        <c:crosses val="autoZero"/>
        <c:crossBetween val="between"/>
      </c:valAx>
    </c:plotArea>
    <c:legend>
      <c:legendPos val="r"/>
      <c:layout>
        <c:manualLayout>
          <c:xMode val="edge"/>
          <c:yMode val="edge"/>
          <c:x val="0.34726932765292495"/>
          <c:y val="3.4686510170933875E-2"/>
          <c:w val="0.38714520934023527"/>
          <c:h val="0.34587569010559011"/>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436867197374545"/>
          <c:y val="8.2286550478034168E-2"/>
          <c:w val="0.58309492870922675"/>
          <c:h val="0.76803634582077651"/>
        </c:manualLayout>
      </c:layout>
      <c:barChart>
        <c:barDir val="col"/>
        <c:grouping val="clustered"/>
        <c:varyColors val="0"/>
        <c:ser>
          <c:idx val="0"/>
          <c:order val="0"/>
          <c:tx>
            <c:v>in DI water</c:v>
          </c:tx>
          <c:invertIfNegative val="0"/>
          <c:dLbls>
            <c:numFmt formatCode="#,##0.00" sourceLinked="0"/>
            <c:showLegendKey val="0"/>
            <c:showVal val="1"/>
            <c:showCatName val="0"/>
            <c:showSerName val="0"/>
            <c:showPercent val="0"/>
            <c:showBubbleSize val="0"/>
            <c:showLeaderLines val="0"/>
          </c:dLbls>
          <c:errBars>
            <c:errBarType val="both"/>
            <c:errValType val="cust"/>
            <c:noEndCap val="0"/>
            <c:plus>
              <c:numRef>
                <c:f>'bar chart'!$C$5:$C$7</c:f>
                <c:numCache>
                  <c:formatCode>General</c:formatCode>
                  <c:ptCount val="3"/>
                  <c:pt idx="0">
                    <c:v>0.1217641984676076</c:v>
                  </c:pt>
                  <c:pt idx="1">
                    <c:v>0.2281834267203923</c:v>
                  </c:pt>
                  <c:pt idx="2">
                    <c:v>5.3394348662427205E-2</c:v>
                  </c:pt>
                </c:numCache>
              </c:numRef>
            </c:plus>
            <c:minus>
              <c:numRef>
                <c:f>'bar chart'!$C$5:$C$7</c:f>
                <c:numCache>
                  <c:formatCode>General</c:formatCode>
                  <c:ptCount val="3"/>
                  <c:pt idx="0">
                    <c:v>0.1217641984676076</c:v>
                  </c:pt>
                  <c:pt idx="1">
                    <c:v>0.2281834267203923</c:v>
                  </c:pt>
                  <c:pt idx="2">
                    <c:v>5.3394348662427205E-2</c:v>
                  </c:pt>
                </c:numCache>
              </c:numRef>
            </c:minus>
          </c:errBars>
          <c:cat>
            <c:strRef>
              <c:f>'bar chart'!$A$6</c:f>
              <c:strCache>
                <c:ptCount val="1"/>
                <c:pt idx="0">
                  <c:v>Silica</c:v>
                </c:pt>
              </c:strCache>
            </c:strRef>
          </c:cat>
          <c:val>
            <c:numRef>
              <c:f>'bar chart'!$B$6</c:f>
              <c:numCache>
                <c:formatCode>General</c:formatCode>
                <c:ptCount val="1"/>
                <c:pt idx="0">
                  <c:v>5.3299346998853849</c:v>
                </c:pt>
              </c:numCache>
            </c:numRef>
          </c:val>
        </c:ser>
        <c:ser>
          <c:idx val="2"/>
          <c:order val="1"/>
          <c:tx>
            <c:v>in NaCl</c:v>
          </c:tx>
          <c:invertIfNegative val="0"/>
          <c:dLbls>
            <c:numFmt formatCode="#,##0.00" sourceLinked="0"/>
            <c:showLegendKey val="0"/>
            <c:showVal val="1"/>
            <c:showCatName val="0"/>
            <c:showSerName val="0"/>
            <c:showPercent val="0"/>
            <c:showBubbleSize val="0"/>
            <c:showLeaderLines val="0"/>
          </c:dLbls>
          <c:errBars>
            <c:errBarType val="both"/>
            <c:errValType val="cust"/>
            <c:noEndCap val="0"/>
            <c:plus>
              <c:numRef>
                <c:f>'bar chart'!$M$5:$M$7</c:f>
                <c:numCache>
                  <c:formatCode>General</c:formatCode>
                  <c:ptCount val="3"/>
                  <c:pt idx="0">
                    <c:v>2.9063305136557332E-2</c:v>
                  </c:pt>
                  <c:pt idx="1">
                    <c:v>0.12493083067958197</c:v>
                  </c:pt>
                  <c:pt idx="2">
                    <c:v>0.12519220642822709</c:v>
                  </c:pt>
                </c:numCache>
              </c:numRef>
            </c:plus>
            <c:minus>
              <c:numRef>
                <c:f>'bar chart'!$M$5:$M$7</c:f>
                <c:numCache>
                  <c:formatCode>General</c:formatCode>
                  <c:ptCount val="3"/>
                  <c:pt idx="0">
                    <c:v>2.9063305136557332E-2</c:v>
                  </c:pt>
                  <c:pt idx="1">
                    <c:v>0.12493083067958197</c:v>
                  </c:pt>
                  <c:pt idx="2">
                    <c:v>0.12519220642822709</c:v>
                  </c:pt>
                </c:numCache>
              </c:numRef>
            </c:minus>
          </c:errBars>
          <c:cat>
            <c:strRef>
              <c:f>'bar chart'!$A$6</c:f>
              <c:strCache>
                <c:ptCount val="1"/>
                <c:pt idx="0">
                  <c:v>Silica</c:v>
                </c:pt>
              </c:strCache>
            </c:strRef>
          </c:cat>
          <c:val>
            <c:numRef>
              <c:f>'bar chart'!$L$6</c:f>
              <c:numCache>
                <c:formatCode>General</c:formatCode>
                <c:ptCount val="1"/>
                <c:pt idx="0">
                  <c:v>5.4090554128834647</c:v>
                </c:pt>
              </c:numCache>
            </c:numRef>
          </c:val>
        </c:ser>
        <c:ser>
          <c:idx val="3"/>
          <c:order val="2"/>
          <c:tx>
            <c:strRef>
              <c:f>'bar chart'!$U$7</c:f>
              <c:strCache>
                <c:ptCount val="1"/>
                <c:pt idx="0">
                  <c:v>in MgCl2</c:v>
                </c:pt>
              </c:strCache>
            </c:strRef>
          </c:tx>
          <c:invertIfNegative val="0"/>
          <c:dLbls>
            <c:numFmt formatCode="#,##0.00" sourceLinked="0"/>
            <c:showLegendKey val="0"/>
            <c:showVal val="1"/>
            <c:showCatName val="0"/>
            <c:showSerName val="0"/>
            <c:showPercent val="0"/>
            <c:showBubbleSize val="0"/>
            <c:showLeaderLines val="0"/>
          </c:dLbls>
          <c:errBars>
            <c:errBarType val="both"/>
            <c:errValType val="cust"/>
            <c:noEndCap val="0"/>
            <c:plus>
              <c:numRef>
                <c:f>'bar chart'!$R$5:$R$7</c:f>
                <c:numCache>
                  <c:formatCode>General</c:formatCode>
                  <c:ptCount val="3"/>
                  <c:pt idx="0">
                    <c:v>6.4707547060555322E-3</c:v>
                  </c:pt>
                  <c:pt idx="1">
                    <c:v>0.13022621600676157</c:v>
                  </c:pt>
                </c:numCache>
              </c:numRef>
            </c:plus>
            <c:minus>
              <c:numRef>
                <c:f>'bar chart'!$R$5:$R$7</c:f>
                <c:numCache>
                  <c:formatCode>General</c:formatCode>
                  <c:ptCount val="3"/>
                  <c:pt idx="0">
                    <c:v>6.4707547060555322E-3</c:v>
                  </c:pt>
                  <c:pt idx="1">
                    <c:v>0.13022621600676157</c:v>
                  </c:pt>
                </c:numCache>
              </c:numRef>
            </c:minus>
          </c:errBars>
          <c:cat>
            <c:strRef>
              <c:f>'bar chart'!$A$6</c:f>
              <c:strCache>
                <c:ptCount val="1"/>
                <c:pt idx="0">
                  <c:v>Silica</c:v>
                </c:pt>
              </c:strCache>
            </c:strRef>
          </c:cat>
          <c:val>
            <c:numRef>
              <c:f>'bar chart'!$Q$6</c:f>
              <c:numCache>
                <c:formatCode>General</c:formatCode>
                <c:ptCount val="1"/>
                <c:pt idx="0">
                  <c:v>4.9053668646644191</c:v>
                </c:pt>
              </c:numCache>
            </c:numRef>
          </c:val>
        </c:ser>
        <c:ser>
          <c:idx val="1"/>
          <c:order val="3"/>
          <c:tx>
            <c:v>in Brine</c:v>
          </c:tx>
          <c:invertIfNegative val="0"/>
          <c:dLbls>
            <c:numFmt formatCode="#,##0.00" sourceLinked="0"/>
            <c:showLegendKey val="0"/>
            <c:showVal val="1"/>
            <c:showCatName val="0"/>
            <c:showSerName val="0"/>
            <c:showPercent val="0"/>
            <c:showBubbleSize val="0"/>
            <c:showLeaderLines val="0"/>
          </c:dLbls>
          <c:errBars>
            <c:errBarType val="both"/>
            <c:errValType val="cust"/>
            <c:noEndCap val="0"/>
            <c:plus>
              <c:numRef>
                <c:f>'bar chart'!$H$5:$H$7</c:f>
                <c:numCache>
                  <c:formatCode>General</c:formatCode>
                  <c:ptCount val="3"/>
                  <c:pt idx="0">
                    <c:v>7.8396135848327844E-2</c:v>
                  </c:pt>
                  <c:pt idx="1">
                    <c:v>0.13486350104423561</c:v>
                  </c:pt>
                  <c:pt idx="2">
                    <c:v>4.7077506979140329E-2</c:v>
                  </c:pt>
                </c:numCache>
              </c:numRef>
            </c:plus>
            <c:minus>
              <c:numRef>
                <c:f>'bar chart'!$H$5:$H$7</c:f>
                <c:numCache>
                  <c:formatCode>General</c:formatCode>
                  <c:ptCount val="3"/>
                  <c:pt idx="0">
                    <c:v>7.8396135848327844E-2</c:v>
                  </c:pt>
                  <c:pt idx="1">
                    <c:v>0.13486350104423561</c:v>
                  </c:pt>
                  <c:pt idx="2">
                    <c:v>4.7077506979140329E-2</c:v>
                  </c:pt>
                </c:numCache>
              </c:numRef>
            </c:minus>
          </c:errBars>
          <c:cat>
            <c:strRef>
              <c:f>'bar chart'!$A$6</c:f>
              <c:strCache>
                <c:ptCount val="1"/>
                <c:pt idx="0">
                  <c:v>Silica</c:v>
                </c:pt>
              </c:strCache>
            </c:strRef>
          </c:cat>
          <c:val>
            <c:numRef>
              <c:f>'bar chart'!$G$6</c:f>
              <c:numCache>
                <c:formatCode>General</c:formatCode>
                <c:ptCount val="1"/>
                <c:pt idx="0">
                  <c:v>4.2554952250847773</c:v>
                </c:pt>
              </c:numCache>
            </c:numRef>
          </c:val>
        </c:ser>
        <c:ser>
          <c:idx val="4"/>
          <c:order val="4"/>
          <c:tx>
            <c:v>in Brine+AlCl3</c:v>
          </c:tx>
          <c:invertIfNegative val="0"/>
          <c:dLbls>
            <c:dLbl>
              <c:idx val="0"/>
              <c:layout>
                <c:manualLayout>
                  <c:x val="0"/>
                  <c:y val="-1.437556154537286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'bar chart'!$W$6</c:f>
                <c:numCache>
                  <c:formatCode>General</c:formatCode>
                  <c:ptCount val="1"/>
                  <c:pt idx="0">
                    <c:v>0.15598156942408284</c:v>
                  </c:pt>
                </c:numCache>
              </c:numRef>
            </c:plus>
            <c:minus>
              <c:numRef>
                <c:f>'bar chart'!$W$6</c:f>
                <c:numCache>
                  <c:formatCode>General</c:formatCode>
                  <c:ptCount val="1"/>
                  <c:pt idx="0">
                    <c:v>0.15598156942408284</c:v>
                  </c:pt>
                </c:numCache>
              </c:numRef>
            </c:minus>
          </c:errBars>
          <c:val>
            <c:numRef>
              <c:f>'bar chart'!$V$6</c:f>
              <c:numCache>
                <c:formatCode>General</c:formatCode>
                <c:ptCount val="1"/>
                <c:pt idx="0">
                  <c:v>3.31</c:v>
                </c:pt>
              </c:numCache>
            </c:numRef>
          </c:val>
        </c:ser>
        <c:dLbls>
          <c:showLegendKey val="0"/>
          <c:showVal val="0"/>
          <c:showCatName val="0"/>
          <c:showSerName val="0"/>
          <c:showPercent val="0"/>
          <c:showBubbleSize val="0"/>
        </c:dLbls>
        <c:gapWidth val="150"/>
        <c:axId val="92863104"/>
        <c:axId val="92877184"/>
      </c:barChart>
      <c:catAx>
        <c:axId val="92863104"/>
        <c:scaling>
          <c:orientation val="minMax"/>
        </c:scaling>
        <c:delete val="0"/>
        <c:axPos val="b"/>
        <c:numFmt formatCode="General" sourceLinked="1"/>
        <c:majorTickMark val="out"/>
        <c:minorTickMark val="none"/>
        <c:tickLblPos val="nextTo"/>
        <c:crossAx val="92877184"/>
        <c:crosses val="autoZero"/>
        <c:auto val="1"/>
        <c:lblAlgn val="ctr"/>
        <c:lblOffset val="100"/>
        <c:noMultiLvlLbl val="0"/>
      </c:catAx>
      <c:valAx>
        <c:axId val="92877184"/>
        <c:scaling>
          <c:orientation val="minMax"/>
        </c:scaling>
        <c:delete val="0"/>
        <c:axPos val="l"/>
        <c:title>
          <c:tx>
            <c:rich>
              <a:bodyPr rot="-5400000" vert="horz"/>
              <a:lstStyle/>
              <a:p>
                <a:pPr>
                  <a:defRPr/>
                </a:pPr>
                <a:r>
                  <a:rPr lang="en-US" dirty="0"/>
                  <a:t>Adsorption at the plateau (mg/m</a:t>
                </a:r>
                <a:r>
                  <a:rPr lang="en-US" baseline="30000" dirty="0"/>
                  <a:t>2</a:t>
                </a:r>
                <a:r>
                  <a:rPr lang="en-US" dirty="0"/>
                  <a:t>)</a:t>
                </a:r>
              </a:p>
            </c:rich>
          </c:tx>
          <c:layout/>
          <c:overlay val="0"/>
        </c:title>
        <c:numFmt formatCode="General" sourceLinked="1"/>
        <c:majorTickMark val="out"/>
        <c:minorTickMark val="none"/>
        <c:tickLblPos val="nextTo"/>
        <c:crossAx val="92863104"/>
        <c:crosses val="autoZero"/>
        <c:crossBetween val="between"/>
      </c:valAx>
    </c:plotArea>
    <c:legend>
      <c:legendPos val="r"/>
      <c:layout>
        <c:manualLayout>
          <c:xMode val="edge"/>
          <c:yMode val="edge"/>
          <c:x val="0.68762303479167119"/>
          <c:y val="2.0017879440000124E-3"/>
          <c:w val="0.31237696520832869"/>
          <c:h val="0.57206384441340519"/>
        </c:manualLayout>
      </c:layout>
      <c:overlay val="0"/>
    </c:legend>
    <c:plotVisOnly val="1"/>
    <c:dispBlanksAs val="gap"/>
    <c:showDLblsOverMax val="0"/>
  </c:chart>
  <c:spPr>
    <a:ln>
      <a:noFill/>
    </a:ln>
  </c:spPr>
  <c:txPr>
    <a:bodyPr/>
    <a:lstStyle/>
    <a:p>
      <a:pPr>
        <a:defRPr sz="18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51777618706787"/>
          <c:y val="6.6086457670818194E-2"/>
          <c:w val="0.79160510617990965"/>
          <c:h val="0.71809979288516823"/>
        </c:manualLayout>
      </c:layout>
      <c:scatterChart>
        <c:scatterStyle val="lineMarker"/>
        <c:varyColors val="0"/>
        <c:ser>
          <c:idx val="1"/>
          <c:order val="0"/>
          <c:tx>
            <c:v>Co-injection</c:v>
          </c:tx>
          <c:spPr>
            <a:ln w="28575">
              <a:noFill/>
            </a:ln>
          </c:spPr>
          <c:xVal>
            <c:numRef>
              <c:f>'WAG followed by C12 and CO2 co-'!$J$407:$J$947</c:f>
              <c:numCache>
                <c:formatCode>General</c:formatCode>
                <c:ptCount val="541"/>
                <c:pt idx="0">
                  <c:v>0</c:v>
                </c:pt>
                <c:pt idx="1">
                  <c:v>1.0041407867494819E-2</c:v>
                </c:pt>
                <c:pt idx="2">
                  <c:v>2.0082815734989656E-2</c:v>
                </c:pt>
                <c:pt idx="3">
                  <c:v>3.0124223602484471E-2</c:v>
                </c:pt>
                <c:pt idx="4">
                  <c:v>4.0165631469979313E-2</c:v>
                </c:pt>
                <c:pt idx="5">
                  <c:v>5.0207039337474106E-2</c:v>
                </c:pt>
                <c:pt idx="6">
                  <c:v>6.0248447204968886E-2</c:v>
                </c:pt>
                <c:pt idx="7">
                  <c:v>7.0289855072463756E-2</c:v>
                </c:pt>
                <c:pt idx="8">
                  <c:v>8.0331262939958584E-2</c:v>
                </c:pt>
                <c:pt idx="9">
                  <c:v>9.0372670807453384E-2</c:v>
                </c:pt>
                <c:pt idx="10">
                  <c:v>0.10041407867494812</c:v>
                </c:pt>
                <c:pt idx="11">
                  <c:v>0.11045548654244294</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0.22091097308488614</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0.68281573498964798</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0.77318840579710124</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0.88364389233954654</c:v>
                </c:pt>
                <c:pt idx="89">
                  <c:v>0.89368530020703929</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1.707039337474116</c:v>
                </c:pt>
                <c:pt idx="171">
                  <c:v>1.717080745341615</c:v>
                </c:pt>
                <c:pt idx="172">
                  <c:v>1.7271221532091074</c:v>
                </c:pt>
                <c:pt idx="173">
                  <c:v>1.7371635610766047</c:v>
                </c:pt>
                <c:pt idx="174">
                  <c:v>1.7472049689440994</c:v>
                </c:pt>
                <c:pt idx="175">
                  <c:v>1.7572463768115942</c:v>
                </c:pt>
                <c:pt idx="176">
                  <c:v>1.7672877846790891</c:v>
                </c:pt>
                <c:pt idx="177">
                  <c:v>1.7773291925465817</c:v>
                </c:pt>
                <c:pt idx="178">
                  <c:v>1.7873706004140764</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c:v>
                </c:pt>
                <c:pt idx="191">
                  <c:v>1.9179089026915128</c:v>
                </c:pt>
                <c:pt idx="192">
                  <c:v>1.9279503105590057</c:v>
                </c:pt>
                <c:pt idx="193">
                  <c:v>1.9379917184264988</c:v>
                </c:pt>
                <c:pt idx="194">
                  <c:v>1.9480331262939983</c:v>
                </c:pt>
                <c:pt idx="195">
                  <c:v>1.9580745341614927</c:v>
                </c:pt>
                <c:pt idx="196">
                  <c:v>1.9681159420289871</c:v>
                </c:pt>
                <c:pt idx="197">
                  <c:v>1.978157349896484</c:v>
                </c:pt>
                <c:pt idx="198">
                  <c:v>1.9881987577639746</c:v>
                </c:pt>
                <c:pt idx="199">
                  <c:v>1.998240165631473</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2.2291925465838553</c:v>
                </c:pt>
                <c:pt idx="222">
                  <c:v>2.2392339544513451</c:v>
                </c:pt>
                <c:pt idx="223">
                  <c:v>2.2492753623188397</c:v>
                </c:pt>
                <c:pt idx="224">
                  <c:v>2.2593167701863419</c:v>
                </c:pt>
                <c:pt idx="225">
                  <c:v>2.2693581780538277</c:v>
                </c:pt>
                <c:pt idx="226">
                  <c:v>2.279399585921329</c:v>
                </c:pt>
                <c:pt idx="227">
                  <c:v>2.2894409937888147</c:v>
                </c:pt>
                <c:pt idx="228">
                  <c:v>2.2994824016563151</c:v>
                </c:pt>
                <c:pt idx="229">
                  <c:v>2.3095238095238053</c:v>
                </c:pt>
                <c:pt idx="230">
                  <c:v>2.3195652173913039</c:v>
                </c:pt>
                <c:pt idx="231">
                  <c:v>2.3296066252587924</c:v>
                </c:pt>
                <c:pt idx="232">
                  <c:v>2.3396480331262821</c:v>
                </c:pt>
                <c:pt idx="233">
                  <c:v>2.3496894409937839</c:v>
                </c:pt>
                <c:pt idx="234">
                  <c:v>2.3597308488612851</c:v>
                </c:pt>
                <c:pt idx="235">
                  <c:v>2.369772256728778</c:v>
                </c:pt>
                <c:pt idx="236">
                  <c:v>2.3798136645962686</c:v>
                </c:pt>
                <c:pt idx="237">
                  <c:v>2.3898550724637624</c:v>
                </c:pt>
                <c:pt idx="238">
                  <c:v>2.3998964803312566</c:v>
                </c:pt>
                <c:pt idx="239">
                  <c:v>2.4099378881987592</c:v>
                </c:pt>
                <c:pt idx="240">
                  <c:v>2.4199792960662525</c:v>
                </c:pt>
                <c:pt idx="241">
                  <c:v>2.4300207039337467</c:v>
                </c:pt>
                <c:pt idx="242">
                  <c:v>2.4400621118012387</c:v>
                </c:pt>
                <c:pt idx="243">
                  <c:v>2.4501035196687369</c:v>
                </c:pt>
                <c:pt idx="244">
                  <c:v>2.4601449275362319</c:v>
                </c:pt>
                <c:pt idx="245">
                  <c:v>2.4701863354037217</c:v>
                </c:pt>
                <c:pt idx="246">
                  <c:v>2.4802277432712212</c:v>
                </c:pt>
                <c:pt idx="247">
                  <c:v>2.4902691511387163</c:v>
                </c:pt>
                <c:pt idx="248">
                  <c:v>2.5003105590062149</c:v>
                </c:pt>
                <c:pt idx="249">
                  <c:v>2.5103519668737047</c:v>
                </c:pt>
                <c:pt idx="250">
                  <c:v>2.5203933747412006</c:v>
                </c:pt>
                <c:pt idx="251">
                  <c:v>2.5304347826086993</c:v>
                </c:pt>
                <c:pt idx="252">
                  <c:v>2.6007246376811612</c:v>
                </c:pt>
                <c:pt idx="253">
                  <c:v>2.6107660455486541</c:v>
                </c:pt>
                <c:pt idx="254">
                  <c:v>2.6208074534161487</c:v>
                </c:pt>
                <c:pt idx="255">
                  <c:v>2.6308488612836389</c:v>
                </c:pt>
                <c:pt idx="256">
                  <c:v>2.6408902691511402</c:v>
                </c:pt>
                <c:pt idx="257">
                  <c:v>2.6509316770186371</c:v>
                </c:pt>
                <c:pt idx="258">
                  <c:v>2.6609730848861282</c:v>
                </c:pt>
                <c:pt idx="259">
                  <c:v>2.6710144927536228</c:v>
                </c:pt>
                <c:pt idx="260">
                  <c:v>2.6810559006211179</c:v>
                </c:pt>
                <c:pt idx="261">
                  <c:v>2.6910973084886152</c:v>
                </c:pt>
                <c:pt idx="262">
                  <c:v>2.7011387163561116</c:v>
                </c:pt>
                <c:pt idx="263">
                  <c:v>2.7111801242235987</c:v>
                </c:pt>
                <c:pt idx="264">
                  <c:v>2.7212215320911017</c:v>
                </c:pt>
                <c:pt idx="265">
                  <c:v>2.7312629399585835</c:v>
                </c:pt>
                <c:pt idx="266">
                  <c:v>2.741304347826095</c:v>
                </c:pt>
                <c:pt idx="267">
                  <c:v>2.7513457556935808</c:v>
                </c:pt>
                <c:pt idx="268">
                  <c:v>2.7613871635610807</c:v>
                </c:pt>
                <c:pt idx="269">
                  <c:v>2.7714285714285709</c:v>
                </c:pt>
                <c:pt idx="270">
                  <c:v>2.781469979296066</c:v>
                </c:pt>
                <c:pt idx="271">
                  <c:v>2.7915113871635606</c:v>
                </c:pt>
                <c:pt idx="272">
                  <c:v>2.8015527950310553</c:v>
                </c:pt>
                <c:pt idx="273">
                  <c:v>2.8115942028985512</c:v>
                </c:pt>
                <c:pt idx="274">
                  <c:v>2.8216356107660427</c:v>
                </c:pt>
                <c:pt idx="275">
                  <c:v>2.8316770186335387</c:v>
                </c:pt>
                <c:pt idx="276">
                  <c:v>2.8417184265010347</c:v>
                </c:pt>
                <c:pt idx="277">
                  <c:v>2.8517598343685222</c:v>
                </c:pt>
                <c:pt idx="278">
                  <c:v>2.8618012422360284</c:v>
                </c:pt>
                <c:pt idx="279">
                  <c:v>2.8718426501035128</c:v>
                </c:pt>
                <c:pt idx="280">
                  <c:v>2.881884057971019</c:v>
                </c:pt>
                <c:pt idx="281">
                  <c:v>2.8919254658385043</c:v>
                </c:pt>
                <c:pt idx="282">
                  <c:v>2.9019668737060038</c:v>
                </c:pt>
                <c:pt idx="283">
                  <c:v>2.9120082815734967</c:v>
                </c:pt>
                <c:pt idx="284">
                  <c:v>2.9220496894409886</c:v>
                </c:pt>
                <c:pt idx="285">
                  <c:v>2.9320910973084877</c:v>
                </c:pt>
                <c:pt idx="286">
                  <c:v>2.9421325051759832</c:v>
                </c:pt>
                <c:pt idx="287">
                  <c:v>2.9521739130434734</c:v>
                </c:pt>
                <c:pt idx="288">
                  <c:v>2.9622153209109725</c:v>
                </c:pt>
                <c:pt idx="289">
                  <c:v>2.9722567287784667</c:v>
                </c:pt>
                <c:pt idx="290">
                  <c:v>2.9822981366459627</c:v>
                </c:pt>
                <c:pt idx="291">
                  <c:v>2.9923395445134582</c:v>
                </c:pt>
                <c:pt idx="292">
                  <c:v>3.0023809523809573</c:v>
                </c:pt>
                <c:pt idx="293">
                  <c:v>3.0124223602484426</c:v>
                </c:pt>
                <c:pt idx="294">
                  <c:v>3.0224637681159416</c:v>
                </c:pt>
                <c:pt idx="295">
                  <c:v>3.0325051759834363</c:v>
                </c:pt>
                <c:pt idx="296">
                  <c:v>3.0425465838509314</c:v>
                </c:pt>
                <c:pt idx="297">
                  <c:v>3.052587991718426</c:v>
                </c:pt>
                <c:pt idx="298">
                  <c:v>3.0626293995859197</c:v>
                </c:pt>
                <c:pt idx="299">
                  <c:v>3.0726708074534157</c:v>
                </c:pt>
                <c:pt idx="300">
                  <c:v>3.0827122153209112</c:v>
                </c:pt>
                <c:pt idx="301">
                  <c:v>3.0927536231883983</c:v>
                </c:pt>
                <c:pt idx="302">
                  <c:v>3.1027950310559</c:v>
                </c:pt>
                <c:pt idx="303">
                  <c:v>3.1128364389233947</c:v>
                </c:pt>
                <c:pt idx="304">
                  <c:v>3.1228778467908898</c:v>
                </c:pt>
                <c:pt idx="305">
                  <c:v>3.1329192546583848</c:v>
                </c:pt>
                <c:pt idx="306">
                  <c:v>3.1429606625258795</c:v>
                </c:pt>
                <c:pt idx="307">
                  <c:v>3.1530020703933741</c:v>
                </c:pt>
                <c:pt idx="308">
                  <c:v>3.1630434782608687</c:v>
                </c:pt>
                <c:pt idx="309">
                  <c:v>3.1730848861283651</c:v>
                </c:pt>
                <c:pt idx="310">
                  <c:v>3.1831262939958602</c:v>
                </c:pt>
                <c:pt idx="311">
                  <c:v>3.1931677018633611</c:v>
                </c:pt>
                <c:pt idx="312">
                  <c:v>3.2032091097308477</c:v>
                </c:pt>
                <c:pt idx="313">
                  <c:v>3.2132505175983441</c:v>
                </c:pt>
                <c:pt idx="314">
                  <c:v>3.2232919254658392</c:v>
                </c:pt>
                <c:pt idx="315">
                  <c:v>3.2333333333333352</c:v>
                </c:pt>
                <c:pt idx="316">
                  <c:v>3.2433747412008387</c:v>
                </c:pt>
                <c:pt idx="317">
                  <c:v>3.2534161490683222</c:v>
                </c:pt>
                <c:pt idx="318">
                  <c:v>3.2634575569358217</c:v>
                </c:pt>
                <c:pt idx="319">
                  <c:v>3.2734989648033141</c:v>
                </c:pt>
                <c:pt idx="320">
                  <c:v>3.2835403726708092</c:v>
                </c:pt>
                <c:pt idx="321">
                  <c:v>3.2935817805383087</c:v>
                </c:pt>
                <c:pt idx="322">
                  <c:v>3.3036231884057972</c:v>
                </c:pt>
                <c:pt idx="323">
                  <c:v>3.3136645962732865</c:v>
                </c:pt>
                <c:pt idx="324">
                  <c:v>3.3237060041407864</c:v>
                </c:pt>
                <c:pt idx="325">
                  <c:v>3.3337474120082762</c:v>
                </c:pt>
                <c:pt idx="326">
                  <c:v>3.3437888198757761</c:v>
                </c:pt>
                <c:pt idx="327">
                  <c:v>3.3538302277432708</c:v>
                </c:pt>
                <c:pt idx="328">
                  <c:v>3.3638716356107627</c:v>
                </c:pt>
                <c:pt idx="329">
                  <c:v>3.3739130434782587</c:v>
                </c:pt>
                <c:pt idx="330">
                  <c:v>3.3839544513457551</c:v>
                </c:pt>
                <c:pt idx="331">
                  <c:v>3.3939958592132462</c:v>
                </c:pt>
                <c:pt idx="332">
                  <c:v>3.4040372670807488</c:v>
                </c:pt>
                <c:pt idx="333">
                  <c:v>3.4140786749482324</c:v>
                </c:pt>
                <c:pt idx="334">
                  <c:v>3.4241200828157394</c:v>
                </c:pt>
                <c:pt idx="335">
                  <c:v>3.4341614906832247</c:v>
                </c:pt>
                <c:pt idx="336">
                  <c:v>3.4442028985507238</c:v>
                </c:pt>
                <c:pt idx="337">
                  <c:v>3.4542443064182167</c:v>
                </c:pt>
                <c:pt idx="338">
                  <c:v>3.464285714285714</c:v>
                </c:pt>
                <c:pt idx="339">
                  <c:v>3.4743271221532077</c:v>
                </c:pt>
                <c:pt idx="340">
                  <c:v>3.4843685300207028</c:v>
                </c:pt>
                <c:pt idx="341">
                  <c:v>3.4944099378881939</c:v>
                </c:pt>
                <c:pt idx="342">
                  <c:v>3.5044513457556952</c:v>
                </c:pt>
                <c:pt idx="343">
                  <c:v>3.5144927536231867</c:v>
                </c:pt>
                <c:pt idx="344">
                  <c:v>3.5245341614906875</c:v>
                </c:pt>
                <c:pt idx="345">
                  <c:v>3.5345755693581777</c:v>
                </c:pt>
                <c:pt idx="346">
                  <c:v>3.5446169772256741</c:v>
                </c:pt>
                <c:pt idx="347">
                  <c:v>3.5546583850931581</c:v>
                </c:pt>
                <c:pt idx="348">
                  <c:v>3.5646997929606652</c:v>
                </c:pt>
                <c:pt idx="349">
                  <c:v>3.5747412008281572</c:v>
                </c:pt>
                <c:pt idx="350">
                  <c:v>3.5948240165631464</c:v>
                </c:pt>
                <c:pt idx="351">
                  <c:v>3.6048654244306366</c:v>
                </c:pt>
                <c:pt idx="352">
                  <c:v>3.6249482401656312</c:v>
                </c:pt>
                <c:pt idx="353">
                  <c:v>3.6349896480331259</c:v>
                </c:pt>
                <c:pt idx="354">
                  <c:v>3.6450310559006249</c:v>
                </c:pt>
                <c:pt idx="355">
                  <c:v>3.6550724637681102</c:v>
                </c:pt>
                <c:pt idx="356">
                  <c:v>3.6651138716356155</c:v>
                </c:pt>
                <c:pt idx="357">
                  <c:v>3.6751552795031008</c:v>
                </c:pt>
                <c:pt idx="358">
                  <c:v>3.6851966873706012</c:v>
                </c:pt>
                <c:pt idx="359">
                  <c:v>3.6952380952380937</c:v>
                </c:pt>
                <c:pt idx="360">
                  <c:v>3.7052795031055887</c:v>
                </c:pt>
                <c:pt idx="361">
                  <c:v>3.7153209109730843</c:v>
                </c:pt>
                <c:pt idx="362">
                  <c:v>3.7253623188405802</c:v>
                </c:pt>
                <c:pt idx="363">
                  <c:v>3.7354037267080744</c:v>
                </c:pt>
                <c:pt idx="364">
                  <c:v>3.7454451345755628</c:v>
                </c:pt>
                <c:pt idx="365">
                  <c:v>3.7554865424430641</c:v>
                </c:pt>
                <c:pt idx="366">
                  <c:v>3.7655279503105636</c:v>
                </c:pt>
                <c:pt idx="367">
                  <c:v>3.7755693581780552</c:v>
                </c:pt>
                <c:pt idx="368">
                  <c:v>3.7856107660455529</c:v>
                </c:pt>
                <c:pt idx="369">
                  <c:v>3.7956521739130364</c:v>
                </c:pt>
                <c:pt idx="370">
                  <c:v>3.8056935817805382</c:v>
                </c:pt>
                <c:pt idx="371">
                  <c:v>3.8157349896480324</c:v>
                </c:pt>
                <c:pt idx="372">
                  <c:v>3.8257763975155274</c:v>
                </c:pt>
                <c:pt idx="373">
                  <c:v>3.8358178053830176</c:v>
                </c:pt>
                <c:pt idx="374">
                  <c:v>3.8458592132505167</c:v>
                </c:pt>
                <c:pt idx="375">
                  <c:v>3.8559006211180069</c:v>
                </c:pt>
                <c:pt idx="376">
                  <c:v>3.8659420289855069</c:v>
                </c:pt>
                <c:pt idx="377">
                  <c:v>3.8759834368529997</c:v>
                </c:pt>
                <c:pt idx="378">
                  <c:v>3.8860248447204992</c:v>
                </c:pt>
                <c:pt idx="379">
                  <c:v>3.8960662525879912</c:v>
                </c:pt>
                <c:pt idx="380">
                  <c:v>3.9061076604554859</c:v>
                </c:pt>
                <c:pt idx="381">
                  <c:v>3.9161490683229809</c:v>
                </c:pt>
                <c:pt idx="382">
                  <c:v>3.9261904761904782</c:v>
                </c:pt>
                <c:pt idx="383">
                  <c:v>3.9362318840579702</c:v>
                </c:pt>
                <c:pt idx="384">
                  <c:v>3.9462732919254653</c:v>
                </c:pt>
                <c:pt idx="385">
                  <c:v>3.9563146997929604</c:v>
                </c:pt>
                <c:pt idx="386">
                  <c:v>3.9663561076604545</c:v>
                </c:pt>
                <c:pt idx="387">
                  <c:v>3.9763975155279496</c:v>
                </c:pt>
                <c:pt idx="388">
                  <c:v>3.9864389233954398</c:v>
                </c:pt>
                <c:pt idx="389">
                  <c:v>3.9964803312629398</c:v>
                </c:pt>
                <c:pt idx="390">
                  <c:v>4.0065217391304344</c:v>
                </c:pt>
                <c:pt idx="391">
                  <c:v>4.016563146997929</c:v>
                </c:pt>
                <c:pt idx="392">
                  <c:v>4.0266045548654148</c:v>
                </c:pt>
                <c:pt idx="393">
                  <c:v>4.0366459627329183</c:v>
                </c:pt>
                <c:pt idx="394">
                  <c:v>4.0466873706004085</c:v>
                </c:pt>
                <c:pt idx="395">
                  <c:v>4.0567287784679085</c:v>
                </c:pt>
                <c:pt idx="396">
                  <c:v>4.0667701863353996</c:v>
                </c:pt>
                <c:pt idx="397">
                  <c:v>4.0768115942029004</c:v>
                </c:pt>
                <c:pt idx="398">
                  <c:v>4.096894409937887</c:v>
                </c:pt>
                <c:pt idx="399">
                  <c:v>4.1069358178053665</c:v>
                </c:pt>
                <c:pt idx="400">
                  <c:v>4.1169772256728772</c:v>
                </c:pt>
                <c:pt idx="401">
                  <c:v>4.1270186335403665</c:v>
                </c:pt>
                <c:pt idx="402">
                  <c:v>4.1370600414078673</c:v>
                </c:pt>
                <c:pt idx="403">
                  <c:v>4.1471014492753531</c:v>
                </c:pt>
                <c:pt idx="404">
                  <c:v>4.1571428571428459</c:v>
                </c:pt>
                <c:pt idx="405">
                  <c:v>4.1671842650103335</c:v>
                </c:pt>
                <c:pt idx="406">
                  <c:v>4.1772256728778459</c:v>
                </c:pt>
                <c:pt idx="407">
                  <c:v>4.1872670807453414</c:v>
                </c:pt>
                <c:pt idx="408">
                  <c:v>4.1973084886128404</c:v>
                </c:pt>
                <c:pt idx="409">
                  <c:v>4.2073498964803324</c:v>
                </c:pt>
                <c:pt idx="410">
                  <c:v>4.2173913043478324</c:v>
                </c:pt>
                <c:pt idx="411">
                  <c:v>4.2274327122153208</c:v>
                </c:pt>
                <c:pt idx="412">
                  <c:v>4.2374741200828154</c:v>
                </c:pt>
                <c:pt idx="413">
                  <c:v>4.247515527950295</c:v>
                </c:pt>
                <c:pt idx="414">
                  <c:v>4.2575569358178047</c:v>
                </c:pt>
                <c:pt idx="415">
                  <c:v>4.2675983436852887</c:v>
                </c:pt>
                <c:pt idx="416">
                  <c:v>4.2776397515527984</c:v>
                </c:pt>
                <c:pt idx="417">
                  <c:v>4.2876811594202895</c:v>
                </c:pt>
                <c:pt idx="418">
                  <c:v>4.2977225672877752</c:v>
                </c:pt>
                <c:pt idx="419">
                  <c:v>4.3077639751552796</c:v>
                </c:pt>
                <c:pt idx="420">
                  <c:v>4.3178053830227743</c:v>
                </c:pt>
                <c:pt idx="421">
                  <c:v>4.327846790890268</c:v>
                </c:pt>
                <c:pt idx="422">
                  <c:v>4.3378881987577635</c:v>
                </c:pt>
                <c:pt idx="423">
                  <c:v>4.3479296066252449</c:v>
                </c:pt>
                <c:pt idx="424">
                  <c:v>4.3579710144927475</c:v>
                </c:pt>
                <c:pt idx="425">
                  <c:v>4.3680124223602466</c:v>
                </c:pt>
                <c:pt idx="426">
                  <c:v>4.3780538302277385</c:v>
                </c:pt>
                <c:pt idx="427">
                  <c:v>4.3880952380952278</c:v>
                </c:pt>
                <c:pt idx="428">
                  <c:v>4.3981366459627305</c:v>
                </c:pt>
                <c:pt idx="429">
                  <c:v>4.4081780538302304</c:v>
                </c:pt>
                <c:pt idx="430">
                  <c:v>4.4182194616977224</c:v>
                </c:pt>
                <c:pt idx="431">
                  <c:v>4.428260869565209</c:v>
                </c:pt>
                <c:pt idx="432">
                  <c:v>4.4383022774327117</c:v>
                </c:pt>
                <c:pt idx="433">
                  <c:v>4.4483436853002214</c:v>
                </c:pt>
                <c:pt idx="434">
                  <c:v>4.4583850931677018</c:v>
                </c:pt>
                <c:pt idx="435">
                  <c:v>4.4684265010351965</c:v>
                </c:pt>
                <c:pt idx="436">
                  <c:v>4.4784679089026991</c:v>
                </c:pt>
                <c:pt idx="437">
                  <c:v>4.4885093167701884</c:v>
                </c:pt>
                <c:pt idx="438">
                  <c:v>4.4985507246376804</c:v>
                </c:pt>
                <c:pt idx="439">
                  <c:v>4.5085921325051794</c:v>
                </c:pt>
                <c:pt idx="440">
                  <c:v>4.5186335403726714</c:v>
                </c:pt>
                <c:pt idx="441">
                  <c:v>4.558799171842657</c:v>
                </c:pt>
                <c:pt idx="442">
                  <c:v>4.5688405797101446</c:v>
                </c:pt>
                <c:pt idx="443">
                  <c:v>4.5788819875776392</c:v>
                </c:pt>
                <c:pt idx="444">
                  <c:v>4.5889233954451436</c:v>
                </c:pt>
                <c:pt idx="445">
                  <c:v>4.5989648033126294</c:v>
                </c:pt>
                <c:pt idx="446">
                  <c:v>4.6090062111801284</c:v>
                </c:pt>
                <c:pt idx="447">
                  <c:v>4.6190476190476186</c:v>
                </c:pt>
                <c:pt idx="448">
                  <c:v>4.6290890269151044</c:v>
                </c:pt>
                <c:pt idx="449">
                  <c:v>4.6391304347826114</c:v>
                </c:pt>
                <c:pt idx="450">
                  <c:v>4.6491718426501025</c:v>
                </c:pt>
                <c:pt idx="451">
                  <c:v>4.6592132505175945</c:v>
                </c:pt>
                <c:pt idx="452">
                  <c:v>4.6692546583850785</c:v>
                </c:pt>
                <c:pt idx="453">
                  <c:v>4.6792960662525873</c:v>
                </c:pt>
                <c:pt idx="454">
                  <c:v>4.6893374741200828</c:v>
                </c:pt>
                <c:pt idx="455">
                  <c:v>4.6993788819875784</c:v>
                </c:pt>
                <c:pt idx="456">
                  <c:v>4.7094202898550712</c:v>
                </c:pt>
                <c:pt idx="457">
                  <c:v>4.7194616977225783</c:v>
                </c:pt>
                <c:pt idx="458">
                  <c:v>4.729503105590072</c:v>
                </c:pt>
                <c:pt idx="459">
                  <c:v>4.739544513457556</c:v>
                </c:pt>
                <c:pt idx="460">
                  <c:v>4.7495859213250435</c:v>
                </c:pt>
                <c:pt idx="461">
                  <c:v>4.7596273291925524</c:v>
                </c:pt>
                <c:pt idx="462">
                  <c:v>4.7696687370600488</c:v>
                </c:pt>
                <c:pt idx="463">
                  <c:v>4.7797101449275434</c:v>
                </c:pt>
                <c:pt idx="464">
                  <c:v>4.7897515527950301</c:v>
                </c:pt>
                <c:pt idx="465">
                  <c:v>4.7997929606625345</c:v>
                </c:pt>
                <c:pt idx="466">
                  <c:v>4.8098343685300096</c:v>
                </c:pt>
                <c:pt idx="467">
                  <c:v>4.8198757763975051</c:v>
                </c:pt>
                <c:pt idx="468">
                  <c:v>4.8299171842650095</c:v>
                </c:pt>
                <c:pt idx="469">
                  <c:v>4.8399585921325103</c:v>
                </c:pt>
                <c:pt idx="470">
                  <c:v>4.8499999999999988</c:v>
                </c:pt>
                <c:pt idx="471">
                  <c:v>4.8600414078674854</c:v>
                </c:pt>
                <c:pt idx="472">
                  <c:v>4.8700828157349889</c:v>
                </c:pt>
                <c:pt idx="473">
                  <c:v>4.8801242236024756</c:v>
                </c:pt>
                <c:pt idx="474">
                  <c:v>4.8901656314699755</c:v>
                </c:pt>
                <c:pt idx="475">
                  <c:v>4.9403726708074505</c:v>
                </c:pt>
                <c:pt idx="476">
                  <c:v>4.9504140786749389</c:v>
                </c:pt>
                <c:pt idx="477">
                  <c:v>4.9604554865424415</c:v>
                </c:pt>
                <c:pt idx="478">
                  <c:v>4.9704968944099424</c:v>
                </c:pt>
                <c:pt idx="479">
                  <c:v>4.9805383022774325</c:v>
                </c:pt>
                <c:pt idx="480">
                  <c:v>4.9905797101449334</c:v>
                </c:pt>
                <c:pt idx="481">
                  <c:v>5.0006211180124298</c:v>
                </c:pt>
                <c:pt idx="482">
                  <c:v>5.0106625258799173</c:v>
                </c:pt>
                <c:pt idx="483">
                  <c:v>5.0207039337474075</c:v>
                </c:pt>
                <c:pt idx="484">
                  <c:v>5.0307453416149084</c:v>
                </c:pt>
                <c:pt idx="485">
                  <c:v>5.0407867494823995</c:v>
                </c:pt>
                <c:pt idx="486">
                  <c:v>5.0508281573498959</c:v>
                </c:pt>
                <c:pt idx="487">
                  <c:v>5.0608695652173905</c:v>
                </c:pt>
                <c:pt idx="488">
                  <c:v>5.070910973084886</c:v>
                </c:pt>
                <c:pt idx="489">
                  <c:v>5.0809523809523824</c:v>
                </c:pt>
                <c:pt idx="490">
                  <c:v>5.0909937888198824</c:v>
                </c:pt>
                <c:pt idx="491">
                  <c:v>5.1010351966873699</c:v>
                </c:pt>
                <c:pt idx="492">
                  <c:v>5.1110766045548734</c:v>
                </c:pt>
                <c:pt idx="493">
                  <c:v>5.1211180124223601</c:v>
                </c:pt>
                <c:pt idx="494">
                  <c:v>5.1311594202898574</c:v>
                </c:pt>
                <c:pt idx="495">
                  <c:v>5.1412008281573485</c:v>
                </c:pt>
                <c:pt idx="496">
                  <c:v>5.1512422360248484</c:v>
                </c:pt>
                <c:pt idx="497">
                  <c:v>5.1612836438923404</c:v>
                </c:pt>
                <c:pt idx="498">
                  <c:v>5.1713250517598333</c:v>
                </c:pt>
                <c:pt idx="499">
                  <c:v>5.1813664596273314</c:v>
                </c:pt>
                <c:pt idx="500">
                  <c:v>5.1914078674948225</c:v>
                </c:pt>
                <c:pt idx="501">
                  <c:v>5.2014492753623314</c:v>
                </c:pt>
                <c:pt idx="502">
                  <c:v>5.2114906832298242</c:v>
                </c:pt>
                <c:pt idx="503">
                  <c:v>5.2215320910973082</c:v>
                </c:pt>
                <c:pt idx="504">
                  <c:v>5.2315734989648188</c:v>
                </c:pt>
                <c:pt idx="505">
                  <c:v>5.2416149068322975</c:v>
                </c:pt>
                <c:pt idx="506">
                  <c:v>5.2516563146997921</c:v>
                </c:pt>
                <c:pt idx="507">
                  <c:v>5.2616977225672894</c:v>
                </c:pt>
                <c:pt idx="508">
                  <c:v>5.2717391304347929</c:v>
                </c:pt>
                <c:pt idx="509">
                  <c:v>5.2817805383022769</c:v>
                </c:pt>
                <c:pt idx="510">
                  <c:v>5.2918219461697715</c:v>
                </c:pt>
                <c:pt idx="511">
                  <c:v>5.3018633540372724</c:v>
                </c:pt>
                <c:pt idx="512">
                  <c:v>5.3119047619047608</c:v>
                </c:pt>
                <c:pt idx="513">
                  <c:v>5.3219461697722545</c:v>
                </c:pt>
                <c:pt idx="514">
                  <c:v>5.3319875776397376</c:v>
                </c:pt>
                <c:pt idx="515">
                  <c:v>5.3420289855072474</c:v>
                </c:pt>
                <c:pt idx="516">
                  <c:v>5.3520703933747411</c:v>
                </c:pt>
                <c:pt idx="517">
                  <c:v>5.362111801242226</c:v>
                </c:pt>
                <c:pt idx="518">
                  <c:v>5.3721532091097295</c:v>
                </c:pt>
                <c:pt idx="519">
                  <c:v>5.3821946169772126</c:v>
                </c:pt>
                <c:pt idx="520">
                  <c:v>5.3922360248447196</c:v>
                </c:pt>
                <c:pt idx="521">
                  <c:v>5.4022774327122232</c:v>
                </c:pt>
                <c:pt idx="522">
                  <c:v>5.4123188405797045</c:v>
                </c:pt>
                <c:pt idx="523">
                  <c:v>5.4223602484471964</c:v>
                </c:pt>
                <c:pt idx="524">
                  <c:v>5.4324016563146991</c:v>
                </c:pt>
                <c:pt idx="525">
                  <c:v>5.4424430641822035</c:v>
                </c:pt>
                <c:pt idx="526">
                  <c:v>5.4524844720496866</c:v>
                </c:pt>
                <c:pt idx="527">
                  <c:v>5.4625258799171714</c:v>
                </c:pt>
                <c:pt idx="528">
                  <c:v>5.4725672877846891</c:v>
                </c:pt>
                <c:pt idx="529">
                  <c:v>5.4826086956521918</c:v>
                </c:pt>
                <c:pt idx="530">
                  <c:v>5.4926501035196802</c:v>
                </c:pt>
                <c:pt idx="531">
                  <c:v>5.5026915113871633</c:v>
                </c:pt>
                <c:pt idx="532">
                  <c:v>5.5127329192546579</c:v>
                </c:pt>
                <c:pt idx="533">
                  <c:v>5.5227743271221446</c:v>
                </c:pt>
                <c:pt idx="534">
                  <c:v>5.5328157349896472</c:v>
                </c:pt>
                <c:pt idx="535">
                  <c:v>5.5428571428571418</c:v>
                </c:pt>
                <c:pt idx="536">
                  <c:v>5.5528985507246373</c:v>
                </c:pt>
                <c:pt idx="537">
                  <c:v>5.5629399585921275</c:v>
                </c:pt>
                <c:pt idx="538">
                  <c:v>5.5729813664596266</c:v>
                </c:pt>
                <c:pt idx="539">
                  <c:v>5.583022774327131</c:v>
                </c:pt>
                <c:pt idx="540">
                  <c:v>5.5930641821946336</c:v>
                </c:pt>
              </c:numCache>
            </c:numRef>
          </c:xVal>
          <c:yVal>
            <c:numRef>
              <c:f>'WAG followed by C12 and CO2 co-'!$M$407:$M$947</c:f>
              <c:numCache>
                <c:formatCode>General</c:formatCode>
                <c:ptCount val="541"/>
                <c:pt idx="0">
                  <c:v>8.398493357452594</c:v>
                </c:pt>
                <c:pt idx="1">
                  <c:v>7.4679253295388515</c:v>
                </c:pt>
                <c:pt idx="2">
                  <c:v>5.3075111139803415</c:v>
                </c:pt>
                <c:pt idx="3">
                  <c:v>7.7484986042867234</c:v>
                </c:pt>
                <c:pt idx="4">
                  <c:v>5.8733338847218759</c:v>
                </c:pt>
                <c:pt idx="5">
                  <c:v>6.6215292840494868</c:v>
                </c:pt>
                <c:pt idx="6">
                  <c:v>9.3617949340869497</c:v>
                </c:pt>
                <c:pt idx="7">
                  <c:v>4.9287371930707424</c:v>
                </c:pt>
                <c:pt idx="8">
                  <c:v>10.811423520284187</c:v>
                </c:pt>
                <c:pt idx="9">
                  <c:v>4.4096766347871998</c:v>
                </c:pt>
                <c:pt idx="10">
                  <c:v>8.8287057120659824</c:v>
                </c:pt>
                <c:pt idx="11">
                  <c:v>7.5287162057342298</c:v>
                </c:pt>
                <c:pt idx="12">
                  <c:v>6.658939054015856</c:v>
                </c:pt>
                <c:pt idx="13">
                  <c:v>10.007113466006995</c:v>
                </c:pt>
                <c:pt idx="14">
                  <c:v>5.77980945980591</c:v>
                </c:pt>
                <c:pt idx="15">
                  <c:v>8.09453897647575</c:v>
                </c:pt>
                <c:pt idx="16">
                  <c:v>9.2074796329755859</c:v>
                </c:pt>
                <c:pt idx="17">
                  <c:v>6.990950762467488</c:v>
                </c:pt>
                <c:pt idx="18">
                  <c:v>6.8459879038477665</c:v>
                </c:pt>
                <c:pt idx="19">
                  <c:v>8.9502874644567196</c:v>
                </c:pt>
                <c:pt idx="20">
                  <c:v>6.1258498319949357</c:v>
                </c:pt>
                <c:pt idx="21">
                  <c:v>7.2574953734779655</c:v>
                </c:pt>
                <c:pt idx="22">
                  <c:v>8.0851865339841762</c:v>
                </c:pt>
                <c:pt idx="23">
                  <c:v>6.6776439389990623</c:v>
                </c:pt>
                <c:pt idx="24">
                  <c:v>7.4258393383266785</c:v>
                </c:pt>
                <c:pt idx="25">
                  <c:v>6.8787214525683584</c:v>
                </c:pt>
                <c:pt idx="26">
                  <c:v>7.4071344533434855</c:v>
                </c:pt>
                <c:pt idx="27">
                  <c:v>7.0423891961712783</c:v>
                </c:pt>
                <c:pt idx="28">
                  <c:v>7.2762002584611531</c:v>
                </c:pt>
                <c:pt idx="29">
                  <c:v>7.7718797105157194</c:v>
                </c:pt>
                <c:pt idx="30">
                  <c:v>6.6028243990662867</c:v>
                </c:pt>
                <c:pt idx="31">
                  <c:v>7.7859083742530997</c:v>
                </c:pt>
                <c:pt idx="32">
                  <c:v>8.5434562160723413</c:v>
                </c:pt>
                <c:pt idx="33">
                  <c:v>5.7330472473479341</c:v>
                </c:pt>
                <c:pt idx="34">
                  <c:v>7.8981376841522462</c:v>
                </c:pt>
                <c:pt idx="35">
                  <c:v>9.6891304212927469</c:v>
                </c:pt>
                <c:pt idx="36">
                  <c:v>8.0851865339841762</c:v>
                </c:pt>
                <c:pt idx="37">
                  <c:v>7.0470654174170715</c:v>
                </c:pt>
                <c:pt idx="38">
                  <c:v>9.2215082967129813</c:v>
                </c:pt>
                <c:pt idx="39">
                  <c:v>9.3711473765785076</c:v>
                </c:pt>
                <c:pt idx="40">
                  <c:v>7.1826758335451943</c:v>
                </c:pt>
                <c:pt idx="41">
                  <c:v>9.5675486689020097</c:v>
                </c:pt>
                <c:pt idx="42">
                  <c:v>9.2308607392045623</c:v>
                </c:pt>
                <c:pt idx="43">
                  <c:v>8.9456112432109229</c:v>
                </c:pt>
                <c:pt idx="44">
                  <c:v>8.8801441457697567</c:v>
                </c:pt>
                <c:pt idx="45">
                  <c:v>9.2168320754672042</c:v>
                </c:pt>
                <c:pt idx="46">
                  <c:v>9.3664711553327127</c:v>
                </c:pt>
                <c:pt idx="47">
                  <c:v>10.081933005939755</c:v>
                </c:pt>
                <c:pt idx="48">
                  <c:v>9.3664711553327127</c:v>
                </c:pt>
                <c:pt idx="49">
                  <c:v>11.143435228735816</c:v>
                </c:pt>
                <c:pt idx="50">
                  <c:v>9.4179095890364835</c:v>
                </c:pt>
                <c:pt idx="51">
                  <c:v>8.0524529852635727</c:v>
                </c:pt>
                <c:pt idx="52">
                  <c:v>10.002437244761223</c:v>
                </c:pt>
                <c:pt idx="53">
                  <c:v>9.5581962264104217</c:v>
                </c:pt>
                <c:pt idx="54">
                  <c:v>11.971126389242016</c:v>
                </c:pt>
                <c:pt idx="55">
                  <c:v>11.554942698366036</c:v>
                </c:pt>
                <c:pt idx="56">
                  <c:v>9.6423682088347551</c:v>
                </c:pt>
                <c:pt idx="57">
                  <c:v>10.278334298263275</c:v>
                </c:pt>
                <c:pt idx="58">
                  <c:v>14.814268906686983</c:v>
                </c:pt>
                <c:pt idx="59">
                  <c:v>10.381211165670782</c:v>
                </c:pt>
                <c:pt idx="60">
                  <c:v>10.268981855771658</c:v>
                </c:pt>
                <c:pt idx="61">
                  <c:v>13.05133349702127</c:v>
                </c:pt>
                <c:pt idx="62">
                  <c:v>13.565717834059035</c:v>
                </c:pt>
                <c:pt idx="63">
                  <c:v>9.1700698630092248</c:v>
                </c:pt>
                <c:pt idx="64">
                  <c:v>11.204226104931168</c:v>
                </c:pt>
                <c:pt idx="65">
                  <c:v>13.724709356416131</c:v>
                </c:pt>
                <c:pt idx="66">
                  <c:v>11.480123158433253</c:v>
                </c:pt>
                <c:pt idx="67">
                  <c:v>11.470770715941656</c:v>
                </c:pt>
                <c:pt idx="68">
                  <c:v>12.579035151195702</c:v>
                </c:pt>
                <c:pt idx="69">
                  <c:v>12.574358929949906</c:v>
                </c:pt>
                <c:pt idx="70">
                  <c:v>12.574358929949906</c:v>
                </c:pt>
                <c:pt idx="71">
                  <c:v>15.557788084768816</c:v>
                </c:pt>
                <c:pt idx="72">
                  <c:v>11.274369423618136</c:v>
                </c:pt>
                <c:pt idx="73">
                  <c:v>12.013212380454169</c:v>
                </c:pt>
                <c:pt idx="74">
                  <c:v>14.182979038504316</c:v>
                </c:pt>
                <c:pt idx="75">
                  <c:v>11.531561592137018</c:v>
                </c:pt>
                <c:pt idx="76">
                  <c:v>13.425431196685103</c:v>
                </c:pt>
                <c:pt idx="77">
                  <c:v>12.60709247867049</c:v>
                </c:pt>
                <c:pt idx="78">
                  <c:v>17.381514370629862</c:v>
                </c:pt>
                <c:pt idx="79">
                  <c:v>11.816811088130681</c:v>
                </c:pt>
                <c:pt idx="80">
                  <c:v>15.744836934600725</c:v>
                </c:pt>
                <c:pt idx="81">
                  <c:v>18.433664150934376</c:v>
                </c:pt>
                <c:pt idx="82">
                  <c:v>15.576492969752016</c:v>
                </c:pt>
                <c:pt idx="83">
                  <c:v>14.477580976989573</c:v>
                </c:pt>
                <c:pt idx="84">
                  <c:v>14.126864383554731</c:v>
                </c:pt>
                <c:pt idx="85">
                  <c:v>19.780415869724067</c:v>
                </c:pt>
                <c:pt idx="86">
                  <c:v>14.575781623151309</c:v>
                </c:pt>
                <c:pt idx="87">
                  <c:v>14.903117110357137</c:v>
                </c:pt>
                <c:pt idx="88">
                  <c:v>18.377549495984788</c:v>
                </c:pt>
                <c:pt idx="89">
                  <c:v>15.333329464970497</c:v>
                </c:pt>
                <c:pt idx="90">
                  <c:v>14.477580976989573</c:v>
                </c:pt>
                <c:pt idx="91">
                  <c:v>19.504518816222028</c:v>
                </c:pt>
                <c:pt idx="92">
                  <c:v>19.551281028680052</c:v>
                </c:pt>
                <c:pt idx="93">
                  <c:v>15.53440697853982</c:v>
                </c:pt>
                <c:pt idx="94">
                  <c:v>17.040150219686691</c:v>
                </c:pt>
                <c:pt idx="95">
                  <c:v>20.823213207536934</c:v>
                </c:pt>
                <c:pt idx="96">
                  <c:v>20.949471181173489</c:v>
                </c:pt>
                <c:pt idx="97">
                  <c:v>18.559922124570907</c:v>
                </c:pt>
                <c:pt idx="98">
                  <c:v>16.418212793995579</c:v>
                </c:pt>
                <c:pt idx="99">
                  <c:v>19.789768312215692</c:v>
                </c:pt>
                <c:pt idx="100">
                  <c:v>19.504518816222028</c:v>
                </c:pt>
                <c:pt idx="101">
                  <c:v>26.336478056332435</c:v>
                </c:pt>
                <c:pt idx="102">
                  <c:v>19.588690798646386</c:v>
                </c:pt>
                <c:pt idx="103">
                  <c:v>21.664933031780553</c:v>
                </c:pt>
                <c:pt idx="104">
                  <c:v>23.483983096395807</c:v>
                </c:pt>
                <c:pt idx="105">
                  <c:v>25.574253993267405</c:v>
                </c:pt>
                <c:pt idx="106">
                  <c:v>29.852996433172226</c:v>
                </c:pt>
                <c:pt idx="107">
                  <c:v>20.589402145247089</c:v>
                </c:pt>
                <c:pt idx="108">
                  <c:v>20.617459472721883</c:v>
                </c:pt>
                <c:pt idx="109">
                  <c:v>31.195071930716185</c:v>
                </c:pt>
                <c:pt idx="110">
                  <c:v>28.211642775897282</c:v>
                </c:pt>
                <c:pt idx="111">
                  <c:v>24.774620160235987</c:v>
                </c:pt>
                <c:pt idx="112">
                  <c:v>23.904843008517627</c:v>
                </c:pt>
                <c:pt idx="113">
                  <c:v>29.773500671993663</c:v>
                </c:pt>
                <c:pt idx="114">
                  <c:v>26.52820312741013</c:v>
                </c:pt>
                <c:pt idx="115">
                  <c:v>25.751950400607754</c:v>
                </c:pt>
                <c:pt idx="116">
                  <c:v>33.832460713345995</c:v>
                </c:pt>
                <c:pt idx="117">
                  <c:v>27.468123597815403</c:v>
                </c:pt>
                <c:pt idx="118">
                  <c:v>26.53755556990173</c:v>
                </c:pt>
                <c:pt idx="119">
                  <c:v>29.567746937178562</c:v>
                </c:pt>
                <c:pt idx="120">
                  <c:v>30.021340398020982</c:v>
                </c:pt>
                <c:pt idx="121">
                  <c:v>34.543246342707306</c:v>
                </c:pt>
                <c:pt idx="122">
                  <c:v>31.260539028157289</c:v>
                </c:pt>
                <c:pt idx="123">
                  <c:v>33.453686792436322</c:v>
                </c:pt>
                <c:pt idx="124">
                  <c:v>30.905146213476691</c:v>
                </c:pt>
                <c:pt idx="125">
                  <c:v>29.927815973105012</c:v>
                </c:pt>
                <c:pt idx="126">
                  <c:v>31.484997647955627</c:v>
                </c:pt>
                <c:pt idx="127">
                  <c:v>34.716266528801832</c:v>
                </c:pt>
                <c:pt idx="128">
                  <c:v>35.843235849039061</c:v>
                </c:pt>
                <c:pt idx="129">
                  <c:v>34.879934272404739</c:v>
                </c:pt>
                <c:pt idx="130">
                  <c:v>28.113442129735532</c:v>
                </c:pt>
                <c:pt idx="131">
                  <c:v>40.673772395948063</c:v>
                </c:pt>
                <c:pt idx="132">
                  <c:v>32.149021064858907</c:v>
                </c:pt>
                <c:pt idx="133">
                  <c:v>39.083857172376824</c:v>
                </c:pt>
                <c:pt idx="134">
                  <c:v>34.267349289205242</c:v>
                </c:pt>
                <c:pt idx="135">
                  <c:v>33.491096562402824</c:v>
                </c:pt>
                <c:pt idx="136">
                  <c:v>38.013002507089176</c:v>
                </c:pt>
                <c:pt idx="137">
                  <c:v>37.868039648469463</c:v>
                </c:pt>
                <c:pt idx="138">
                  <c:v>36.465173274730162</c:v>
                </c:pt>
                <c:pt idx="139">
                  <c:v>41.108660971807225</c:v>
                </c:pt>
                <c:pt idx="140">
                  <c:v>40.570895528540476</c:v>
                </c:pt>
                <c:pt idx="141">
                  <c:v>39.364430447124697</c:v>
                </c:pt>
                <c:pt idx="142">
                  <c:v>33.537858774860815</c:v>
                </c:pt>
                <c:pt idx="143">
                  <c:v>48.146373946732773</c:v>
                </c:pt>
                <c:pt idx="144">
                  <c:v>42.053257663458254</c:v>
                </c:pt>
                <c:pt idx="145">
                  <c:v>38.793931455137376</c:v>
                </c:pt>
                <c:pt idx="146">
                  <c:v>42.740662186590605</c:v>
                </c:pt>
                <c:pt idx="147">
                  <c:v>39.687089713084724</c:v>
                </c:pt>
                <c:pt idx="148">
                  <c:v>44.367987180128196</c:v>
                </c:pt>
                <c:pt idx="149">
                  <c:v>41.001107883153885</c:v>
                </c:pt>
                <c:pt idx="150">
                  <c:v>41.029165210628669</c:v>
                </c:pt>
                <c:pt idx="151">
                  <c:v>47.360768777438629</c:v>
                </c:pt>
                <c:pt idx="152">
                  <c:v>46.673364254306385</c:v>
                </c:pt>
                <c:pt idx="153">
                  <c:v>42.488146239317494</c:v>
                </c:pt>
                <c:pt idx="154">
                  <c:v>40.982402998170784</c:v>
                </c:pt>
                <c:pt idx="155">
                  <c:v>45.808263323833856</c:v>
                </c:pt>
                <c:pt idx="156">
                  <c:v>47.332711449963909</c:v>
                </c:pt>
                <c:pt idx="157">
                  <c:v>49.095646859629596</c:v>
                </c:pt>
                <c:pt idx="158">
                  <c:v>51.840588730912842</c:v>
                </c:pt>
                <c:pt idx="159">
                  <c:v>50.044919772526555</c:v>
                </c:pt>
                <c:pt idx="160">
                  <c:v>52.205333988085215</c:v>
                </c:pt>
                <c:pt idx="161">
                  <c:v>52.219362651822408</c:v>
                </c:pt>
                <c:pt idx="162">
                  <c:v>48.801044921144268</c:v>
                </c:pt>
                <c:pt idx="163">
                  <c:v>46.051426828615277</c:v>
                </c:pt>
                <c:pt idx="164">
                  <c:v>52.041666244482144</c:v>
                </c:pt>
                <c:pt idx="165">
                  <c:v>55.403869320210553</c:v>
                </c:pt>
                <c:pt idx="166">
                  <c:v>54.66502636337465</c:v>
                </c:pt>
                <c:pt idx="167">
                  <c:v>52.654251227681577</c:v>
                </c:pt>
                <c:pt idx="168">
                  <c:v>53.683019901757127</c:v>
                </c:pt>
                <c:pt idx="169">
                  <c:v>53.654962574282237</c:v>
                </c:pt>
                <c:pt idx="170">
                  <c:v>49.703555621583362</c:v>
                </c:pt>
                <c:pt idx="171">
                  <c:v>52.663603670173238</c:v>
                </c:pt>
                <c:pt idx="172">
                  <c:v>53.781220547918885</c:v>
                </c:pt>
                <c:pt idx="173">
                  <c:v>56.979755880044479</c:v>
                </c:pt>
                <c:pt idx="174">
                  <c:v>57.423996898395266</c:v>
                </c:pt>
                <c:pt idx="175">
                  <c:v>52.139866890643894</c:v>
                </c:pt>
                <c:pt idx="176">
                  <c:v>49.848518480203055</c:v>
                </c:pt>
                <c:pt idx="177">
                  <c:v>59.565706228970704</c:v>
                </c:pt>
                <c:pt idx="178">
                  <c:v>57.952409899170398</c:v>
                </c:pt>
                <c:pt idx="179">
                  <c:v>57.517521323311144</c:v>
                </c:pt>
                <c:pt idx="180">
                  <c:v>58.097372757790126</c:v>
                </c:pt>
                <c:pt idx="181">
                  <c:v>56.147388498292372</c:v>
                </c:pt>
                <c:pt idx="182">
                  <c:v>56.432637994286154</c:v>
                </c:pt>
                <c:pt idx="183">
                  <c:v>56.292351356912263</c:v>
                </c:pt>
                <c:pt idx="184">
                  <c:v>55.922929878494202</c:v>
                </c:pt>
                <c:pt idx="185">
                  <c:v>62.941937968436427</c:v>
                </c:pt>
                <c:pt idx="186">
                  <c:v>66.823201602448549</c:v>
                </c:pt>
                <c:pt idx="187">
                  <c:v>59.135493874357202</c:v>
                </c:pt>
                <c:pt idx="188">
                  <c:v>49.740965391549764</c:v>
                </c:pt>
                <c:pt idx="189">
                  <c:v>61.398784957323244</c:v>
                </c:pt>
                <c:pt idx="190">
                  <c:v>57.049899198731424</c:v>
                </c:pt>
                <c:pt idx="191">
                  <c:v>54.599559265933465</c:v>
                </c:pt>
                <c:pt idx="192">
                  <c:v>63.802362677663154</c:v>
                </c:pt>
                <c:pt idx="193">
                  <c:v>64.139050607360687</c:v>
                </c:pt>
                <c:pt idx="194">
                  <c:v>61.445547169781186</c:v>
                </c:pt>
                <c:pt idx="195">
                  <c:v>61.127564125066996</c:v>
                </c:pt>
                <c:pt idx="196">
                  <c:v>59.336571387926497</c:v>
                </c:pt>
                <c:pt idx="197">
                  <c:v>55.450631532668538</c:v>
                </c:pt>
                <c:pt idx="198">
                  <c:v>55.576889506305136</c:v>
                </c:pt>
                <c:pt idx="199">
                  <c:v>68.922824941811726</c:v>
                </c:pt>
                <c:pt idx="200">
                  <c:v>62.899851977224294</c:v>
                </c:pt>
                <c:pt idx="201">
                  <c:v>51.260737296434016</c:v>
                </c:pt>
                <c:pt idx="202">
                  <c:v>64.924655776654689</c:v>
                </c:pt>
                <c:pt idx="203">
                  <c:v>67.496577461843572</c:v>
                </c:pt>
                <c:pt idx="204">
                  <c:v>63.933296872545604</c:v>
                </c:pt>
                <c:pt idx="205">
                  <c:v>57.849533031762824</c:v>
                </c:pt>
                <c:pt idx="206">
                  <c:v>58.209602067689254</c:v>
                </c:pt>
                <c:pt idx="207">
                  <c:v>66.112415973087309</c:v>
                </c:pt>
                <c:pt idx="208">
                  <c:v>71.251583122218932</c:v>
                </c:pt>
                <c:pt idx="209">
                  <c:v>68.053047790093288</c:v>
                </c:pt>
                <c:pt idx="210">
                  <c:v>61.108859240083909</c:v>
                </c:pt>
                <c:pt idx="211">
                  <c:v>60.168938769678512</c:v>
                </c:pt>
                <c:pt idx="212">
                  <c:v>66.131120858070503</c:v>
                </c:pt>
                <c:pt idx="213">
                  <c:v>29.474222512262614</c:v>
                </c:pt>
                <c:pt idx="214">
                  <c:v>79.374179426169448</c:v>
                </c:pt>
                <c:pt idx="215">
                  <c:v>9.7265401912591329</c:v>
                </c:pt>
                <c:pt idx="216">
                  <c:v>72.26164691131136</c:v>
                </c:pt>
                <c:pt idx="217">
                  <c:v>16.637995192548146</c:v>
                </c:pt>
                <c:pt idx="218">
                  <c:v>55.735881028662234</c:v>
                </c:pt>
                <c:pt idx="219">
                  <c:v>41.655778857565558</c:v>
                </c:pt>
                <c:pt idx="220">
                  <c:v>52.593460351486208</c:v>
                </c:pt>
                <c:pt idx="221">
                  <c:v>55.530127293847194</c:v>
                </c:pt>
                <c:pt idx="222">
                  <c:v>76.984630369566872</c:v>
                </c:pt>
                <c:pt idx="223">
                  <c:v>20.631488136459318</c:v>
                </c:pt>
                <c:pt idx="224">
                  <c:v>68.043695347601741</c:v>
                </c:pt>
                <c:pt idx="225">
                  <c:v>61.333317859882094</c:v>
                </c:pt>
                <c:pt idx="226">
                  <c:v>61.099506797592205</c:v>
                </c:pt>
                <c:pt idx="227">
                  <c:v>54.772579452027983</c:v>
                </c:pt>
                <c:pt idx="228">
                  <c:v>56.053864073376346</c:v>
                </c:pt>
                <c:pt idx="229">
                  <c:v>60.85166707156479</c:v>
                </c:pt>
                <c:pt idx="230">
                  <c:v>56.184798268258881</c:v>
                </c:pt>
                <c:pt idx="231">
                  <c:v>52.186629103101879</c:v>
                </c:pt>
                <c:pt idx="232">
                  <c:v>53.650286353036407</c:v>
                </c:pt>
                <c:pt idx="233">
                  <c:v>56.97507965879862</c:v>
                </c:pt>
                <c:pt idx="234">
                  <c:v>57.152776066139012</c:v>
                </c:pt>
                <c:pt idx="235">
                  <c:v>62.263885887795851</c:v>
                </c:pt>
                <c:pt idx="236">
                  <c:v>60.823609744090156</c:v>
                </c:pt>
                <c:pt idx="237">
                  <c:v>64.115669501131705</c:v>
                </c:pt>
                <c:pt idx="238">
                  <c:v>62.796975109816763</c:v>
                </c:pt>
                <c:pt idx="239">
                  <c:v>66.944783354839302</c:v>
                </c:pt>
                <c:pt idx="240">
                  <c:v>60.669294442978916</c:v>
                </c:pt>
                <c:pt idx="241">
                  <c:v>65.691556060965524</c:v>
                </c:pt>
                <c:pt idx="242">
                  <c:v>76.250463633976636</c:v>
                </c:pt>
                <c:pt idx="243">
                  <c:v>71.401222202084455</c:v>
                </c:pt>
                <c:pt idx="244">
                  <c:v>72.532867743567479</c:v>
                </c:pt>
                <c:pt idx="245">
                  <c:v>72.64042083222067</c:v>
                </c:pt>
                <c:pt idx="246">
                  <c:v>71.798701007977257</c:v>
                </c:pt>
                <c:pt idx="247">
                  <c:v>72.486105531109516</c:v>
                </c:pt>
                <c:pt idx="248">
                  <c:v>72.130712716428562</c:v>
                </c:pt>
                <c:pt idx="249">
                  <c:v>68.160600878746678</c:v>
                </c:pt>
                <c:pt idx="250">
                  <c:v>71.836110777943631</c:v>
                </c:pt>
                <c:pt idx="251">
                  <c:v>72.069921840233533</c:v>
                </c:pt>
                <c:pt idx="252">
                  <c:v>74.665224631651213</c:v>
                </c:pt>
                <c:pt idx="253">
                  <c:v>64.714225820593796</c:v>
                </c:pt>
                <c:pt idx="254">
                  <c:v>60.524331584359111</c:v>
                </c:pt>
                <c:pt idx="255">
                  <c:v>60.893753062777115</c:v>
                </c:pt>
                <c:pt idx="256">
                  <c:v>60.828285965335951</c:v>
                </c:pt>
                <c:pt idx="257">
                  <c:v>62.184390126617245</c:v>
                </c:pt>
                <c:pt idx="258">
                  <c:v>60.907781726514436</c:v>
                </c:pt>
                <c:pt idx="259">
                  <c:v>60.023975911058862</c:v>
                </c:pt>
                <c:pt idx="260">
                  <c:v>63.414236314261998</c:v>
                </c:pt>
                <c:pt idx="261">
                  <c:v>59.088731661899196</c:v>
                </c:pt>
                <c:pt idx="262">
                  <c:v>57.671836624422525</c:v>
                </c:pt>
                <c:pt idx="263">
                  <c:v>65.892633574534671</c:v>
                </c:pt>
                <c:pt idx="264">
                  <c:v>59.925775264897013</c:v>
                </c:pt>
                <c:pt idx="265">
                  <c:v>66.753058283761519</c:v>
                </c:pt>
                <c:pt idx="266">
                  <c:v>68.202686869958868</c:v>
                </c:pt>
                <c:pt idx="267">
                  <c:v>58.513556448666094</c:v>
                </c:pt>
                <c:pt idx="268">
                  <c:v>78.485697389467916</c:v>
                </c:pt>
                <c:pt idx="269">
                  <c:v>70.190080899422654</c:v>
                </c:pt>
                <c:pt idx="270">
                  <c:v>64.185812819818437</c:v>
                </c:pt>
                <c:pt idx="271">
                  <c:v>75.446153579699526</c:v>
                </c:pt>
                <c:pt idx="272">
                  <c:v>74.398680020640768</c:v>
                </c:pt>
                <c:pt idx="273">
                  <c:v>74.637167304176444</c:v>
                </c:pt>
                <c:pt idx="274">
                  <c:v>73.968467666027394</c:v>
                </c:pt>
                <c:pt idx="275">
                  <c:v>75.329248048554277</c:v>
                </c:pt>
                <c:pt idx="276">
                  <c:v>76.947220599600698</c:v>
                </c:pt>
                <c:pt idx="277">
                  <c:v>77.615920237749549</c:v>
                </c:pt>
                <c:pt idx="278">
                  <c:v>76.25981607646807</c:v>
                </c:pt>
                <c:pt idx="279">
                  <c:v>76.42816004131717</c:v>
                </c:pt>
                <c:pt idx="280">
                  <c:v>76.437512483808689</c:v>
                </c:pt>
                <c:pt idx="281">
                  <c:v>75.983919022966163</c:v>
                </c:pt>
                <c:pt idx="282">
                  <c:v>71.7332339105361</c:v>
                </c:pt>
                <c:pt idx="283">
                  <c:v>81.79178581024685</c:v>
                </c:pt>
                <c:pt idx="284">
                  <c:v>78.046132592362909</c:v>
                </c:pt>
                <c:pt idx="285">
                  <c:v>71.69114791932391</c:v>
                </c:pt>
                <c:pt idx="286">
                  <c:v>81.141791057080766</c:v>
                </c:pt>
                <c:pt idx="287">
                  <c:v>79.60799048845935</c:v>
                </c:pt>
                <c:pt idx="288">
                  <c:v>76.858372395930104</c:v>
                </c:pt>
                <c:pt idx="289">
                  <c:v>73.828181028653233</c:v>
                </c:pt>
                <c:pt idx="290">
                  <c:v>78.766270664216009</c:v>
                </c:pt>
                <c:pt idx="291">
                  <c:v>83.938171362067948</c:v>
                </c:pt>
                <c:pt idx="292">
                  <c:v>80.435681648965627</c:v>
                </c:pt>
                <c:pt idx="293">
                  <c:v>76.647942439869411</c:v>
                </c:pt>
                <c:pt idx="294">
                  <c:v>79.505113621051791</c:v>
                </c:pt>
                <c:pt idx="295">
                  <c:v>82.38098968721755</c:v>
                </c:pt>
                <c:pt idx="296">
                  <c:v>81.366249676879292</c:v>
                </c:pt>
                <c:pt idx="297">
                  <c:v>79.935325975665222</c:v>
                </c:pt>
                <c:pt idx="298">
                  <c:v>75.488239570911617</c:v>
                </c:pt>
                <c:pt idx="299">
                  <c:v>78.256562548423759</c:v>
                </c:pt>
                <c:pt idx="300">
                  <c:v>80.833160454858344</c:v>
                </c:pt>
                <c:pt idx="301">
                  <c:v>64.330775678438286</c:v>
                </c:pt>
                <c:pt idx="302">
                  <c:v>64.868541121705078</c:v>
                </c:pt>
                <c:pt idx="303">
                  <c:v>63.381502765541391</c:v>
                </c:pt>
                <c:pt idx="304">
                  <c:v>65.242638821368956</c:v>
                </c:pt>
                <c:pt idx="305">
                  <c:v>69.638286792418569</c:v>
                </c:pt>
                <c:pt idx="306">
                  <c:v>69.292246420229731</c:v>
                </c:pt>
                <c:pt idx="307">
                  <c:v>68.684337658275979</c:v>
                </c:pt>
                <c:pt idx="308">
                  <c:v>70.227490669389297</c:v>
                </c:pt>
                <c:pt idx="309">
                  <c:v>73.2015673817167</c:v>
                </c:pt>
                <c:pt idx="310">
                  <c:v>64.770340475543378</c:v>
                </c:pt>
                <c:pt idx="311">
                  <c:v>71.564889945687426</c:v>
                </c:pt>
                <c:pt idx="312">
                  <c:v>75.483563349665957</c:v>
                </c:pt>
                <c:pt idx="313">
                  <c:v>73.963791444781549</c:v>
                </c:pt>
                <c:pt idx="314">
                  <c:v>75.170256526197349</c:v>
                </c:pt>
                <c:pt idx="315">
                  <c:v>69.006996924236063</c:v>
                </c:pt>
                <c:pt idx="316">
                  <c:v>73.874943241111424</c:v>
                </c:pt>
                <c:pt idx="317">
                  <c:v>73.234300930437172</c:v>
                </c:pt>
                <c:pt idx="318">
                  <c:v>70.886837865046658</c:v>
                </c:pt>
                <c:pt idx="319">
                  <c:v>78.293972318390189</c:v>
                </c:pt>
                <c:pt idx="320">
                  <c:v>71.794024786731526</c:v>
                </c:pt>
                <c:pt idx="321">
                  <c:v>78.074189919837735</c:v>
                </c:pt>
                <c:pt idx="322">
                  <c:v>74.220983613300461</c:v>
                </c:pt>
                <c:pt idx="323">
                  <c:v>76.044709899161532</c:v>
                </c:pt>
                <c:pt idx="324">
                  <c:v>75.394715145995661</c:v>
                </c:pt>
                <c:pt idx="325">
                  <c:v>79.271302558761704</c:v>
                </c:pt>
                <c:pt idx="326">
                  <c:v>73.729980382491476</c:v>
                </c:pt>
                <c:pt idx="327">
                  <c:v>72.593658619762877</c:v>
                </c:pt>
                <c:pt idx="328">
                  <c:v>76.386074050104568</c:v>
                </c:pt>
                <c:pt idx="329">
                  <c:v>84.204715973078464</c:v>
                </c:pt>
                <c:pt idx="330">
                  <c:v>78.434258955764136</c:v>
                </c:pt>
                <c:pt idx="331">
                  <c:v>73.804799922424237</c:v>
                </c:pt>
                <c:pt idx="332">
                  <c:v>87.010448720557008</c:v>
                </c:pt>
                <c:pt idx="333">
                  <c:v>78.495049831959449</c:v>
                </c:pt>
                <c:pt idx="334">
                  <c:v>68.328944843595167</c:v>
                </c:pt>
                <c:pt idx="335">
                  <c:v>76.877077280913511</c:v>
                </c:pt>
                <c:pt idx="336">
                  <c:v>79.879211320715612</c:v>
                </c:pt>
                <c:pt idx="337">
                  <c:v>81.230639260751133</c:v>
                </c:pt>
                <c:pt idx="338">
                  <c:v>79.434970302364789</c:v>
                </c:pt>
                <c:pt idx="339">
                  <c:v>83.952200025805396</c:v>
                </c:pt>
                <c:pt idx="340">
                  <c:v>72.294380460031817</c:v>
                </c:pt>
                <c:pt idx="341">
                  <c:v>77.054773688253832</c:v>
                </c:pt>
                <c:pt idx="342">
                  <c:v>81.225963039505345</c:v>
                </c:pt>
                <c:pt idx="343">
                  <c:v>81.618765624152346</c:v>
                </c:pt>
                <c:pt idx="344">
                  <c:v>85.864774515336578</c:v>
                </c:pt>
                <c:pt idx="345">
                  <c:v>75.380686482258284</c:v>
                </c:pt>
                <c:pt idx="346">
                  <c:v>88.202885138235388</c:v>
                </c:pt>
                <c:pt idx="347">
                  <c:v>83.48457790122562</c:v>
                </c:pt>
                <c:pt idx="348">
                  <c:v>80.042879064318626</c:v>
                </c:pt>
                <c:pt idx="349">
                  <c:v>82.811202041830796</c:v>
                </c:pt>
                <c:pt idx="350">
                  <c:v>76.063414784144726</c:v>
                </c:pt>
                <c:pt idx="351">
                  <c:v>76.128881881585627</c:v>
                </c:pt>
                <c:pt idx="352">
                  <c:v>84.171982424357878</c:v>
                </c:pt>
                <c:pt idx="353">
                  <c:v>68.305563737366398</c:v>
                </c:pt>
                <c:pt idx="354">
                  <c:v>68.240096639925326</c:v>
                </c:pt>
                <c:pt idx="355">
                  <c:v>69.9048314034291</c:v>
                </c:pt>
                <c:pt idx="356">
                  <c:v>71.831434556697758</c:v>
                </c:pt>
                <c:pt idx="357">
                  <c:v>71.887549211647425</c:v>
                </c:pt>
                <c:pt idx="358">
                  <c:v>74.959826570136485</c:v>
                </c:pt>
                <c:pt idx="359">
                  <c:v>73.687894391279514</c:v>
                </c:pt>
                <c:pt idx="360">
                  <c:v>73.36055890407367</c:v>
                </c:pt>
                <c:pt idx="361">
                  <c:v>74.141487852121642</c:v>
                </c:pt>
                <c:pt idx="362">
                  <c:v>71.022448281174789</c:v>
                </c:pt>
                <c:pt idx="363">
                  <c:v>76.886429723405115</c:v>
                </c:pt>
                <c:pt idx="364">
                  <c:v>78.457640061993274</c:v>
                </c:pt>
                <c:pt idx="365">
                  <c:v>76.22708252774764</c:v>
                </c:pt>
                <c:pt idx="366">
                  <c:v>79.238569010041331</c:v>
                </c:pt>
                <c:pt idx="367">
                  <c:v>79.84647777199504</c:v>
                </c:pt>
                <c:pt idx="368">
                  <c:v>82.095740191223541</c:v>
                </c:pt>
                <c:pt idx="369">
                  <c:v>80.6320829412889</c:v>
                </c:pt>
                <c:pt idx="370">
                  <c:v>80.234604135396296</c:v>
                </c:pt>
                <c:pt idx="371">
                  <c:v>87.351812871500258</c:v>
                </c:pt>
                <c:pt idx="372">
                  <c:v>84.536727681530095</c:v>
                </c:pt>
                <c:pt idx="373">
                  <c:v>82.423075678429385</c:v>
                </c:pt>
                <c:pt idx="374">
                  <c:v>85.018378469847264</c:v>
                </c:pt>
                <c:pt idx="375">
                  <c:v>82.848611811797113</c:v>
                </c:pt>
                <c:pt idx="376">
                  <c:v>83.699684078532314</c:v>
                </c:pt>
                <c:pt idx="377">
                  <c:v>83.479901679979832</c:v>
                </c:pt>
                <c:pt idx="378">
                  <c:v>84.892120496210694</c:v>
                </c:pt>
                <c:pt idx="379">
                  <c:v>86.159376453821579</c:v>
                </c:pt>
                <c:pt idx="380">
                  <c:v>84.555432566513048</c:v>
                </c:pt>
                <c:pt idx="381">
                  <c:v>80.3421572240496</c:v>
                </c:pt>
                <c:pt idx="382">
                  <c:v>85.869450736582195</c:v>
                </c:pt>
                <c:pt idx="383">
                  <c:v>78.092894804820858</c:v>
                </c:pt>
                <c:pt idx="384">
                  <c:v>88.310438226888579</c:v>
                </c:pt>
                <c:pt idx="385">
                  <c:v>85.009026027355645</c:v>
                </c:pt>
                <c:pt idx="386">
                  <c:v>79.191806797583169</c:v>
                </c:pt>
                <c:pt idx="387">
                  <c:v>91.466887567802203</c:v>
                </c:pt>
                <c:pt idx="388">
                  <c:v>82.652210519473485</c:v>
                </c:pt>
                <c:pt idx="389">
                  <c:v>75.137522977476749</c:v>
                </c:pt>
                <c:pt idx="390">
                  <c:v>86.014413595202384</c:v>
                </c:pt>
                <c:pt idx="391">
                  <c:v>63.797686456417367</c:v>
                </c:pt>
                <c:pt idx="392">
                  <c:v>52.22403887306826</c:v>
                </c:pt>
                <c:pt idx="393">
                  <c:v>25.232889842324127</c:v>
                </c:pt>
                <c:pt idx="394">
                  <c:v>94.992758387133648</c:v>
                </c:pt>
                <c:pt idx="395">
                  <c:v>86.767285215775715</c:v>
                </c:pt>
                <c:pt idx="396">
                  <c:v>83.213357068969373</c:v>
                </c:pt>
                <c:pt idx="397">
                  <c:v>89.764743034331872</c:v>
                </c:pt>
                <c:pt idx="398">
                  <c:v>89.872296122985006</c:v>
                </c:pt>
                <c:pt idx="399">
                  <c:v>76.124205660340309</c:v>
                </c:pt>
                <c:pt idx="400">
                  <c:v>74.197602507071451</c:v>
                </c:pt>
                <c:pt idx="401">
                  <c:v>77.826350193810299</c:v>
                </c:pt>
                <c:pt idx="402">
                  <c:v>74.333212923199611</c:v>
                </c:pt>
                <c:pt idx="403">
                  <c:v>70.868132980063478</c:v>
                </c:pt>
                <c:pt idx="404">
                  <c:v>73.253005815420096</c:v>
                </c:pt>
                <c:pt idx="405">
                  <c:v>77.162326776907179</c:v>
                </c:pt>
                <c:pt idx="406">
                  <c:v>75.553706668352774</c:v>
                </c:pt>
                <c:pt idx="407">
                  <c:v>79.795039338291218</c:v>
                </c:pt>
                <c:pt idx="408">
                  <c:v>77.952608167446826</c:v>
                </c:pt>
                <c:pt idx="409">
                  <c:v>79.879211320715612</c:v>
                </c:pt>
                <c:pt idx="410">
                  <c:v>71.518127733229349</c:v>
                </c:pt>
                <c:pt idx="411">
                  <c:v>83.489254122471408</c:v>
                </c:pt>
                <c:pt idx="412">
                  <c:v>80.992151977215585</c:v>
                </c:pt>
                <c:pt idx="413">
                  <c:v>77.536424476570986</c:v>
                </c:pt>
                <c:pt idx="414">
                  <c:v>78.523107159434076</c:v>
                </c:pt>
                <c:pt idx="415">
                  <c:v>84.017667123246596</c:v>
                </c:pt>
                <c:pt idx="416">
                  <c:v>78.279943654652811</c:v>
                </c:pt>
                <c:pt idx="417">
                  <c:v>83.713712742269678</c:v>
                </c:pt>
                <c:pt idx="418">
                  <c:v>77.564481804045784</c:v>
                </c:pt>
                <c:pt idx="419">
                  <c:v>77.527072034079197</c:v>
                </c:pt>
                <c:pt idx="420">
                  <c:v>94.899233962217849</c:v>
                </c:pt>
                <c:pt idx="421">
                  <c:v>85.233484647153944</c:v>
                </c:pt>
                <c:pt idx="422">
                  <c:v>76.563770457445088</c:v>
                </c:pt>
                <c:pt idx="423">
                  <c:v>79.996116851860563</c:v>
                </c:pt>
                <c:pt idx="424">
                  <c:v>86.996420056819645</c:v>
                </c:pt>
                <c:pt idx="425">
                  <c:v>74.93644546390766</c:v>
                </c:pt>
                <c:pt idx="426">
                  <c:v>80.108346161759442</c:v>
                </c:pt>
                <c:pt idx="427">
                  <c:v>86.767285215775715</c:v>
                </c:pt>
                <c:pt idx="428">
                  <c:v>77.092183458220205</c:v>
                </c:pt>
                <c:pt idx="429">
                  <c:v>77.966636831184289</c:v>
                </c:pt>
                <c:pt idx="430">
                  <c:v>85.93491783402358</c:v>
                </c:pt>
                <c:pt idx="431">
                  <c:v>80.842512897349849</c:v>
                </c:pt>
                <c:pt idx="432">
                  <c:v>76.42816004131717</c:v>
                </c:pt>
                <c:pt idx="433">
                  <c:v>88.614392607865653</c:v>
                </c:pt>
                <c:pt idx="434">
                  <c:v>85.579525019342967</c:v>
                </c:pt>
                <c:pt idx="435">
                  <c:v>82.493218997116642</c:v>
                </c:pt>
                <c:pt idx="436">
                  <c:v>82.886021581763515</c:v>
                </c:pt>
                <c:pt idx="437">
                  <c:v>87.520156836348988</c:v>
                </c:pt>
                <c:pt idx="438">
                  <c:v>92.360045825749552</c:v>
                </c:pt>
                <c:pt idx="439">
                  <c:v>82.516600103345496</c:v>
                </c:pt>
                <c:pt idx="440">
                  <c:v>69.161312225347544</c:v>
                </c:pt>
                <c:pt idx="441">
                  <c:v>82.558686094557558</c:v>
                </c:pt>
                <c:pt idx="442">
                  <c:v>73.538255311413948</c:v>
                </c:pt>
                <c:pt idx="443">
                  <c:v>72.603011062254254</c:v>
                </c:pt>
                <c:pt idx="444">
                  <c:v>70.56885482033249</c:v>
                </c:pt>
                <c:pt idx="445">
                  <c:v>75.095436986264588</c:v>
                </c:pt>
                <c:pt idx="446">
                  <c:v>73.019194753130463</c:v>
                </c:pt>
                <c:pt idx="447">
                  <c:v>74.33788914444537</c:v>
                </c:pt>
                <c:pt idx="448">
                  <c:v>78.742889557986658</c:v>
                </c:pt>
                <c:pt idx="449">
                  <c:v>76.063414784144726</c:v>
                </c:pt>
                <c:pt idx="450">
                  <c:v>74.758749056567027</c:v>
                </c:pt>
                <c:pt idx="451">
                  <c:v>75.188961411180458</c:v>
                </c:pt>
                <c:pt idx="452">
                  <c:v>81.207258154522151</c:v>
                </c:pt>
                <c:pt idx="453">
                  <c:v>85.284923080857936</c:v>
                </c:pt>
                <c:pt idx="454">
                  <c:v>85.210103540924962</c:v>
                </c:pt>
                <c:pt idx="455">
                  <c:v>86.74858033079235</c:v>
                </c:pt>
                <c:pt idx="456">
                  <c:v>85.149312664729578</c:v>
                </c:pt>
                <c:pt idx="457">
                  <c:v>85.406504833248462</c:v>
                </c:pt>
                <c:pt idx="458">
                  <c:v>84.293564176748603</c:v>
                </c:pt>
                <c:pt idx="459">
                  <c:v>87.361165313991819</c:v>
                </c:pt>
                <c:pt idx="460">
                  <c:v>85.832040966615978</c:v>
                </c:pt>
                <c:pt idx="461">
                  <c:v>86.38851129486595</c:v>
                </c:pt>
                <c:pt idx="462">
                  <c:v>87.763320341130495</c:v>
                </c:pt>
                <c:pt idx="463">
                  <c:v>84.896796717456226</c:v>
                </c:pt>
                <c:pt idx="464">
                  <c:v>85.560820134359759</c:v>
                </c:pt>
                <c:pt idx="465">
                  <c:v>85.57484879809715</c:v>
                </c:pt>
                <c:pt idx="466">
                  <c:v>85.710459214225295</c:v>
                </c:pt>
                <c:pt idx="467">
                  <c:v>86.472683277290329</c:v>
                </c:pt>
                <c:pt idx="468">
                  <c:v>87.024477384294315</c:v>
                </c:pt>
                <c:pt idx="469">
                  <c:v>86.598941250926714</c:v>
                </c:pt>
                <c:pt idx="470">
                  <c:v>85.906860506548782</c:v>
                </c:pt>
                <c:pt idx="471">
                  <c:v>85.130607779746384</c:v>
                </c:pt>
                <c:pt idx="472">
                  <c:v>85.500029258164403</c:v>
                </c:pt>
                <c:pt idx="473">
                  <c:v>88.820146342680516</c:v>
                </c:pt>
                <c:pt idx="474">
                  <c:v>85.630963453046746</c:v>
                </c:pt>
                <c:pt idx="475">
                  <c:v>85.953622719006773</c:v>
                </c:pt>
                <c:pt idx="476">
                  <c:v>74.057315869697533</c:v>
                </c:pt>
                <c:pt idx="477">
                  <c:v>76.919163272125843</c:v>
                </c:pt>
                <c:pt idx="478">
                  <c:v>78.593250478121263</c:v>
                </c:pt>
                <c:pt idx="479">
                  <c:v>76.690028431081558</c:v>
                </c:pt>
                <c:pt idx="480">
                  <c:v>80.36086210903278</c:v>
                </c:pt>
                <c:pt idx="481">
                  <c:v>77.302613414281083</c:v>
                </c:pt>
                <c:pt idx="482">
                  <c:v>75.796870173134039</c:v>
                </c:pt>
                <c:pt idx="483">
                  <c:v>77.70944466266549</c:v>
                </c:pt>
                <c:pt idx="484">
                  <c:v>78.700803566774582</c:v>
                </c:pt>
                <c:pt idx="485">
                  <c:v>77.522395812833281</c:v>
                </c:pt>
                <c:pt idx="486">
                  <c:v>79.378855647415278</c:v>
                </c:pt>
                <c:pt idx="487">
                  <c:v>79.018786611488636</c:v>
                </c:pt>
                <c:pt idx="488">
                  <c:v>83.465873016242412</c:v>
                </c:pt>
                <c:pt idx="489">
                  <c:v>77.428871387917653</c:v>
                </c:pt>
                <c:pt idx="490">
                  <c:v>92.172996975917656</c:v>
                </c:pt>
                <c:pt idx="491">
                  <c:v>84.719100310116204</c:v>
                </c:pt>
                <c:pt idx="492">
                  <c:v>85.486000594426841</c:v>
                </c:pt>
                <c:pt idx="493">
                  <c:v>85.355066399544526</c:v>
                </c:pt>
                <c:pt idx="494">
                  <c:v>86.126642905101278</c:v>
                </c:pt>
                <c:pt idx="495">
                  <c:v>88.413315094296365</c:v>
                </c:pt>
                <c:pt idx="496">
                  <c:v>87.01512494180308</c:v>
                </c:pt>
                <c:pt idx="497">
                  <c:v>84.887444274964878</c:v>
                </c:pt>
                <c:pt idx="498">
                  <c:v>82.806525820584724</c:v>
                </c:pt>
                <c:pt idx="499">
                  <c:v>85.500029258164403</c:v>
                </c:pt>
                <c:pt idx="500">
                  <c:v>95.278007883127259</c:v>
                </c:pt>
                <c:pt idx="501">
                  <c:v>85.738516541700093</c:v>
                </c:pt>
                <c:pt idx="502">
                  <c:v>85.682401886750228</c:v>
                </c:pt>
                <c:pt idx="503">
                  <c:v>78.336058309602379</c:v>
                </c:pt>
                <c:pt idx="504">
                  <c:v>94.235210545314601</c:v>
                </c:pt>
                <c:pt idx="505">
                  <c:v>88.006483845911944</c:v>
                </c:pt>
                <c:pt idx="506">
                  <c:v>80.805103127383518</c:v>
                </c:pt>
                <c:pt idx="507">
                  <c:v>86.552179038468665</c:v>
                </c:pt>
                <c:pt idx="508">
                  <c:v>89.965820547901174</c:v>
                </c:pt>
                <c:pt idx="509">
                  <c:v>86.019089816447888</c:v>
                </c:pt>
                <c:pt idx="510">
                  <c:v>83.073070431595255</c:v>
                </c:pt>
                <c:pt idx="511">
                  <c:v>77.470957379129686</c:v>
                </c:pt>
                <c:pt idx="512">
                  <c:v>84.915501602439619</c:v>
                </c:pt>
                <c:pt idx="513">
                  <c:v>91.35933447914887</c:v>
                </c:pt>
                <c:pt idx="514">
                  <c:v>88.712593254027396</c:v>
                </c:pt>
                <c:pt idx="515">
                  <c:v>86.304339312441343</c:v>
                </c:pt>
                <c:pt idx="516">
                  <c:v>89.671218609415902</c:v>
                </c:pt>
                <c:pt idx="517">
                  <c:v>86.341749082407972</c:v>
                </c:pt>
                <c:pt idx="518">
                  <c:v>80.618054277551408</c:v>
                </c:pt>
                <c:pt idx="519">
                  <c:v>85.284923080857936</c:v>
                </c:pt>
                <c:pt idx="520">
                  <c:v>86.58491258718945</c:v>
                </c:pt>
                <c:pt idx="521">
                  <c:v>93.912551279354403</c:v>
                </c:pt>
                <c:pt idx="522">
                  <c:v>84.246801964290626</c:v>
                </c:pt>
                <c:pt idx="523">
                  <c:v>79.519142284789183</c:v>
                </c:pt>
                <c:pt idx="524">
                  <c:v>87.118001809210398</c:v>
                </c:pt>
                <c:pt idx="525">
                  <c:v>83.989609795771827</c:v>
                </c:pt>
                <c:pt idx="526">
                  <c:v>93.800321969455254</c:v>
                </c:pt>
                <c:pt idx="527">
                  <c:v>85.130607779746384</c:v>
                </c:pt>
                <c:pt idx="528">
                  <c:v>83.199328405231952</c:v>
                </c:pt>
                <c:pt idx="529">
                  <c:v>80.192518144183865</c:v>
                </c:pt>
                <c:pt idx="530">
                  <c:v>94.684127784911027</c:v>
                </c:pt>
                <c:pt idx="531">
                  <c:v>87.295698216550477</c:v>
                </c:pt>
                <c:pt idx="532">
                  <c:v>81.169848384555564</c:v>
                </c:pt>
                <c:pt idx="533">
                  <c:v>83.779179839710849</c:v>
                </c:pt>
                <c:pt idx="534">
                  <c:v>90.835597699619512</c:v>
                </c:pt>
                <c:pt idx="535">
                  <c:v>87.917635642241962</c:v>
                </c:pt>
                <c:pt idx="536">
                  <c:v>87.33778420776288</c:v>
                </c:pt>
                <c:pt idx="537">
                  <c:v>89.615103954466349</c:v>
                </c:pt>
                <c:pt idx="538">
                  <c:v>85.387799948265297</c:v>
                </c:pt>
                <c:pt idx="539">
                  <c:v>83.947523804559594</c:v>
                </c:pt>
                <c:pt idx="540">
                  <c:v>89.357911785947678</c:v>
                </c:pt>
              </c:numCache>
            </c:numRef>
          </c:yVal>
          <c:smooth val="0"/>
        </c:ser>
        <c:ser>
          <c:idx val="0"/>
          <c:order val="1"/>
          <c:tx>
            <c:v>WAG</c:v>
          </c:tx>
          <c:spPr>
            <a:ln w="28575">
              <a:noFill/>
            </a:ln>
          </c:spPr>
          <c:xVal>
            <c:numRef>
              <c:f>'WAG followed by C12 and CO2 co-'!$J$4:$J$404</c:f>
              <c:numCache>
                <c:formatCode>General</c:formatCode>
                <c:ptCount val="401"/>
                <c:pt idx="0">
                  <c:v>0</c:v>
                </c:pt>
                <c:pt idx="1">
                  <c:v>1.0041407867494819E-2</c:v>
                </c:pt>
                <c:pt idx="2">
                  <c:v>2.0082815734989656E-2</c:v>
                </c:pt>
                <c:pt idx="3">
                  <c:v>3.0124223602484471E-2</c:v>
                </c:pt>
                <c:pt idx="4">
                  <c:v>4.0165631469979313E-2</c:v>
                </c:pt>
                <c:pt idx="5">
                  <c:v>5.0207039337474106E-2</c:v>
                </c:pt>
                <c:pt idx="6">
                  <c:v>6.0248447204968886E-2</c:v>
                </c:pt>
                <c:pt idx="7">
                  <c:v>7.0289855072463756E-2</c:v>
                </c:pt>
                <c:pt idx="8">
                  <c:v>8.0331262939958584E-2</c:v>
                </c:pt>
                <c:pt idx="9">
                  <c:v>9.0372670807453384E-2</c:v>
                </c:pt>
                <c:pt idx="10">
                  <c:v>0.10041407867494812</c:v>
                </c:pt>
                <c:pt idx="11">
                  <c:v>0.11045548654244294</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0.22091097308488614</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0.68281573498964798</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0.77318840579710124</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0.88364389233954654</c:v>
                </c:pt>
                <c:pt idx="89">
                  <c:v>0.89368530020703929</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1.707039337474116</c:v>
                </c:pt>
                <c:pt idx="171">
                  <c:v>1.717080745341615</c:v>
                </c:pt>
                <c:pt idx="172">
                  <c:v>1.7271221532091074</c:v>
                </c:pt>
                <c:pt idx="173">
                  <c:v>1.7371635610766047</c:v>
                </c:pt>
                <c:pt idx="174">
                  <c:v>1.7472049689440994</c:v>
                </c:pt>
                <c:pt idx="175">
                  <c:v>1.7572463768115942</c:v>
                </c:pt>
                <c:pt idx="176">
                  <c:v>1.7672877846790891</c:v>
                </c:pt>
                <c:pt idx="177">
                  <c:v>1.7773291925465817</c:v>
                </c:pt>
                <c:pt idx="178">
                  <c:v>1.7873706004140764</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c:v>
                </c:pt>
                <c:pt idx="191">
                  <c:v>1.9179089026915128</c:v>
                </c:pt>
                <c:pt idx="192">
                  <c:v>1.9279503105590057</c:v>
                </c:pt>
                <c:pt idx="193">
                  <c:v>1.9379917184264988</c:v>
                </c:pt>
                <c:pt idx="194">
                  <c:v>1.9480331262939983</c:v>
                </c:pt>
                <c:pt idx="195">
                  <c:v>1.9580745341614927</c:v>
                </c:pt>
                <c:pt idx="196">
                  <c:v>1.9681159420289871</c:v>
                </c:pt>
                <c:pt idx="197">
                  <c:v>1.978157349896484</c:v>
                </c:pt>
                <c:pt idx="198">
                  <c:v>1.9881987577639746</c:v>
                </c:pt>
                <c:pt idx="199">
                  <c:v>1.998240165631473</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pt idx="349">
                  <c:v>3.5044513457556952</c:v>
                </c:pt>
                <c:pt idx="350">
                  <c:v>3.5144927536231867</c:v>
                </c:pt>
                <c:pt idx="351">
                  <c:v>3.5245341614906875</c:v>
                </c:pt>
                <c:pt idx="352">
                  <c:v>3.5345755693581777</c:v>
                </c:pt>
                <c:pt idx="353">
                  <c:v>3.5446169772256741</c:v>
                </c:pt>
                <c:pt idx="354">
                  <c:v>3.5546583850931581</c:v>
                </c:pt>
                <c:pt idx="355">
                  <c:v>3.5646997929606652</c:v>
                </c:pt>
                <c:pt idx="356">
                  <c:v>3.5747412008281572</c:v>
                </c:pt>
                <c:pt idx="357">
                  <c:v>3.5847826086956562</c:v>
                </c:pt>
                <c:pt idx="358">
                  <c:v>3.5948240165631464</c:v>
                </c:pt>
                <c:pt idx="359">
                  <c:v>3.6048654244306366</c:v>
                </c:pt>
                <c:pt idx="360">
                  <c:v>3.6149068322981361</c:v>
                </c:pt>
                <c:pt idx="361">
                  <c:v>3.6249482401656312</c:v>
                </c:pt>
                <c:pt idx="362">
                  <c:v>3.6349896480331259</c:v>
                </c:pt>
                <c:pt idx="363">
                  <c:v>3.6450310559006249</c:v>
                </c:pt>
                <c:pt idx="364">
                  <c:v>3.6550724637681102</c:v>
                </c:pt>
                <c:pt idx="365">
                  <c:v>3.6651138716356155</c:v>
                </c:pt>
                <c:pt idx="366">
                  <c:v>3.6751552795031008</c:v>
                </c:pt>
                <c:pt idx="367">
                  <c:v>3.6851966873706012</c:v>
                </c:pt>
                <c:pt idx="368">
                  <c:v>3.6952380952380937</c:v>
                </c:pt>
                <c:pt idx="369">
                  <c:v>3.7052795031055887</c:v>
                </c:pt>
                <c:pt idx="370">
                  <c:v>3.7153209109730843</c:v>
                </c:pt>
                <c:pt idx="371">
                  <c:v>3.7253623188405802</c:v>
                </c:pt>
                <c:pt idx="372">
                  <c:v>3.7354037267080744</c:v>
                </c:pt>
                <c:pt idx="373">
                  <c:v>3.7454451345755628</c:v>
                </c:pt>
                <c:pt idx="374">
                  <c:v>3.7554865424430641</c:v>
                </c:pt>
                <c:pt idx="375">
                  <c:v>3.7655279503105636</c:v>
                </c:pt>
                <c:pt idx="376">
                  <c:v>3.7755693581780552</c:v>
                </c:pt>
                <c:pt idx="377">
                  <c:v>3.7856107660455529</c:v>
                </c:pt>
                <c:pt idx="378">
                  <c:v>3.7956521739130364</c:v>
                </c:pt>
                <c:pt idx="379">
                  <c:v>3.8056935817805382</c:v>
                </c:pt>
                <c:pt idx="380">
                  <c:v>3.8157349896480324</c:v>
                </c:pt>
                <c:pt idx="381">
                  <c:v>3.8257763975155274</c:v>
                </c:pt>
                <c:pt idx="382">
                  <c:v>3.8358178053830176</c:v>
                </c:pt>
                <c:pt idx="383">
                  <c:v>3.8458592132505167</c:v>
                </c:pt>
                <c:pt idx="384">
                  <c:v>3.8559006211180069</c:v>
                </c:pt>
                <c:pt idx="385">
                  <c:v>3.8659420289855069</c:v>
                </c:pt>
                <c:pt idx="386">
                  <c:v>3.8759834368529997</c:v>
                </c:pt>
                <c:pt idx="387">
                  <c:v>3.8860248447204992</c:v>
                </c:pt>
                <c:pt idx="388">
                  <c:v>3.8960662525879912</c:v>
                </c:pt>
                <c:pt idx="389">
                  <c:v>3.9061076604554859</c:v>
                </c:pt>
                <c:pt idx="390">
                  <c:v>3.9161490683229809</c:v>
                </c:pt>
                <c:pt idx="391">
                  <c:v>3.9261904761904782</c:v>
                </c:pt>
                <c:pt idx="392">
                  <c:v>3.9362318840579702</c:v>
                </c:pt>
                <c:pt idx="393">
                  <c:v>3.9462732919254653</c:v>
                </c:pt>
                <c:pt idx="394">
                  <c:v>3.9563146997929604</c:v>
                </c:pt>
                <c:pt idx="395">
                  <c:v>3.9663561076604545</c:v>
                </c:pt>
                <c:pt idx="396">
                  <c:v>3.9763975155279496</c:v>
                </c:pt>
                <c:pt idx="397">
                  <c:v>3.9864389233954398</c:v>
                </c:pt>
                <c:pt idx="398">
                  <c:v>3.9964803312629398</c:v>
                </c:pt>
                <c:pt idx="399">
                  <c:v>4.0065217391304344</c:v>
                </c:pt>
                <c:pt idx="400">
                  <c:v>4.016563146997929</c:v>
                </c:pt>
              </c:numCache>
            </c:numRef>
          </c:xVal>
          <c:yVal>
            <c:numRef>
              <c:f>'WAG followed by C12 and CO2 co-'!$M$4:$M$404</c:f>
              <c:numCache>
                <c:formatCode>General</c:formatCode>
                <c:ptCount val="401"/>
                <c:pt idx="0">
                  <c:v>1.599267666062802</c:v>
                </c:pt>
                <c:pt idx="1">
                  <c:v>2.3240819591614392</c:v>
                </c:pt>
                <c:pt idx="2">
                  <c:v>1.8891933833022538</c:v>
                </c:pt>
                <c:pt idx="3">
                  <c:v>2.0622135693967714</c:v>
                </c:pt>
                <c:pt idx="4">
                  <c:v>1.7348780821909338</c:v>
                </c:pt>
                <c:pt idx="5">
                  <c:v>1.599267666062802</c:v>
                </c:pt>
                <c:pt idx="6">
                  <c:v>1.7769640734031138</c:v>
                </c:pt>
                <c:pt idx="7">
                  <c:v>1.8704884983190655</c:v>
                </c:pt>
                <c:pt idx="8">
                  <c:v>1.94530803825183</c:v>
                </c:pt>
                <c:pt idx="9">
                  <c:v>2.4877497027643609</c:v>
                </c:pt>
                <c:pt idx="10">
                  <c:v>1.9078982682854404</c:v>
                </c:pt>
                <c:pt idx="11">
                  <c:v>2.9086096148861427</c:v>
                </c:pt>
                <c:pt idx="12">
                  <c:v>2.2586148617202757</c:v>
                </c:pt>
                <c:pt idx="13">
                  <c:v>3.7082434479175412</c:v>
                </c:pt>
                <c:pt idx="14">
                  <c:v>2.782351641249615</c:v>
                </c:pt>
                <c:pt idx="15">
                  <c:v>3.1003346859638494</c:v>
                </c:pt>
                <c:pt idx="16">
                  <c:v>3.179830447142411</c:v>
                </c:pt>
                <c:pt idx="17">
                  <c:v>2.9834291548189071</c:v>
                </c:pt>
                <c:pt idx="18">
                  <c:v>3.2032115533714056</c:v>
                </c:pt>
                <c:pt idx="19">
                  <c:v>3.4697561643818635</c:v>
                </c:pt>
                <c:pt idx="20">
                  <c:v>3.5866616955268023</c:v>
                </c:pt>
                <c:pt idx="21">
                  <c:v>3.6895385629343607</c:v>
                </c:pt>
                <c:pt idx="22">
                  <c:v>3.5679568105436141</c:v>
                </c:pt>
                <c:pt idx="23">
                  <c:v>3.3996128456948962</c:v>
                </c:pt>
                <c:pt idx="24">
                  <c:v>3.4604037218902688</c:v>
                </c:pt>
                <c:pt idx="25">
                  <c:v>3.3762317394659078</c:v>
                </c:pt>
                <c:pt idx="26">
                  <c:v>3.390260403203293</c:v>
                </c:pt>
                <c:pt idx="27">
                  <c:v>3.4650799431360637</c:v>
                </c:pt>
                <c:pt idx="28">
                  <c:v>3.6334239079847781</c:v>
                </c:pt>
                <c:pt idx="29">
                  <c:v>3.7456532178839272</c:v>
                </c:pt>
                <c:pt idx="30">
                  <c:v>4.1431320237767215</c:v>
                </c:pt>
                <c:pt idx="31">
                  <c:v>4.3862955285582075</c:v>
                </c:pt>
                <c:pt idx="32">
                  <c:v>4.8679463168753507</c:v>
                </c:pt>
                <c:pt idx="33">
                  <c:v>4.9006798655959471</c:v>
                </c:pt>
                <c:pt idx="34">
                  <c:v>5.0082329542492925</c:v>
                </c:pt>
                <c:pt idx="35">
                  <c:v>5.1017573791652335</c:v>
                </c:pt>
                <c:pt idx="36">
                  <c:v>5.1298147066400226</c:v>
                </c:pt>
                <c:pt idx="37">
                  <c:v>4.9240609718249395</c:v>
                </c:pt>
                <c:pt idx="38">
                  <c:v>4.8913274231043573</c:v>
                </c:pt>
                <c:pt idx="39">
                  <c:v>4.9754994055287201</c:v>
                </c:pt>
                <c:pt idx="40">
                  <c:v>5.0269378392324686</c:v>
                </c:pt>
                <c:pt idx="41">
                  <c:v>4.8866512018585535</c:v>
                </c:pt>
                <c:pt idx="42">
                  <c:v>4.947442078053923</c:v>
                </c:pt>
                <c:pt idx="43">
                  <c:v>4.9521182992997099</c:v>
                </c:pt>
                <c:pt idx="44">
                  <c:v>4.7510407857304378</c:v>
                </c:pt>
                <c:pt idx="45">
                  <c:v>4.7510407857304378</c:v>
                </c:pt>
                <c:pt idx="46">
                  <c:v>4.7931267769426027</c:v>
                </c:pt>
                <c:pt idx="47">
                  <c:v>4.6481639183228731</c:v>
                </c:pt>
                <c:pt idx="48">
                  <c:v>4.6575163608144567</c:v>
                </c:pt>
                <c:pt idx="49">
                  <c:v>4.7136310157640464</c:v>
                </c:pt>
                <c:pt idx="50">
                  <c:v>4.4751437322283758</c:v>
                </c:pt>
                <c:pt idx="51">
                  <c:v>4.1150746963019342</c:v>
                </c:pt>
                <c:pt idx="52">
                  <c:v>5.2981586714887365</c:v>
                </c:pt>
                <c:pt idx="53">
                  <c:v>4.7089547945182417</c:v>
                </c:pt>
                <c:pt idx="54">
                  <c:v>4.6014017058649044</c:v>
                </c:pt>
                <c:pt idx="55">
                  <c:v>4.7837743344510084</c:v>
                </c:pt>
                <c:pt idx="56">
                  <c:v>4.5172297234405434</c:v>
                </c:pt>
                <c:pt idx="57">
                  <c:v>4.4003241922956109</c:v>
                </c:pt>
                <c:pt idx="58">
                  <c:v>4.4424101835077732</c:v>
                </c:pt>
                <c:pt idx="59">
                  <c:v>4.1805417937431173</c:v>
                </c:pt>
                <c:pt idx="60">
                  <c:v>4.2226277849552893</c:v>
                </c:pt>
                <c:pt idx="61">
                  <c:v>4.7463645644846393</c:v>
                </c:pt>
                <c:pt idx="62">
                  <c:v>5.2326915740475801</c:v>
                </c:pt>
                <c:pt idx="63">
                  <c:v>5.5647032824992095</c:v>
                </c:pt>
                <c:pt idx="64">
                  <c:v>5.5319697337786442</c:v>
                </c:pt>
                <c:pt idx="65">
                  <c:v>4.7323359007472305</c:v>
                </c:pt>
                <c:pt idx="66">
                  <c:v>4.9848518480203055</c:v>
                </c:pt>
                <c:pt idx="67">
                  <c:v>4.9754994055287201</c:v>
                </c:pt>
                <c:pt idx="68">
                  <c:v>4.8352127681547827</c:v>
                </c:pt>
                <c:pt idx="69">
                  <c:v>4.7931267769426027</c:v>
                </c:pt>
                <c:pt idx="70">
                  <c:v>4.6294590333396837</c:v>
                </c:pt>
                <c:pt idx="71">
                  <c:v>4.5873730421275036</c:v>
                </c:pt>
                <c:pt idx="72">
                  <c:v>4.5967254846191139</c:v>
                </c:pt>
                <c:pt idx="73">
                  <c:v>4.5499632721611345</c:v>
                </c:pt>
                <c:pt idx="74">
                  <c:v>4.6014017058649044</c:v>
                </c:pt>
                <c:pt idx="75">
                  <c:v>4.6060779271106895</c:v>
                </c:pt>
                <c:pt idx="76">
                  <c:v>4.6154303696022776</c:v>
                </c:pt>
                <c:pt idx="77">
                  <c:v>4.8071554406799839</c:v>
                </c:pt>
                <c:pt idx="78">
                  <c:v>4.7744218919594141</c:v>
                </c:pt>
                <c:pt idx="79">
                  <c:v>5.2186629103101962</c:v>
                </c:pt>
                <c:pt idx="80">
                  <c:v>5.8078667872806973</c:v>
                </c:pt>
                <c:pt idx="81">
                  <c:v>6.1679358232070971</c:v>
                </c:pt>
                <c:pt idx="82">
                  <c:v>6.8366354613561784</c:v>
                </c:pt>
                <c:pt idx="83">
                  <c:v>7.0003032049590974</c:v>
                </c:pt>
                <c:pt idx="84">
                  <c:v>7.2481429309863774</c:v>
                </c:pt>
                <c:pt idx="85">
                  <c:v>7.4679253295388515</c:v>
                </c:pt>
                <c:pt idx="86">
                  <c:v>7.5427448694716217</c:v>
                </c:pt>
                <c:pt idx="87">
                  <c:v>7.524039984488434</c:v>
                </c:pt>
                <c:pt idx="88">
                  <c:v>7.4726015507846748</c:v>
                </c:pt>
                <c:pt idx="89">
                  <c:v>7.645621736879173</c:v>
                </c:pt>
                <c:pt idx="90">
                  <c:v>7.5941833031753916</c:v>
                </c:pt>
                <c:pt idx="91">
                  <c:v>7.5567735332090162</c:v>
                </c:pt>
                <c:pt idx="92">
                  <c:v>7.5708021969464099</c:v>
                </c:pt>
                <c:pt idx="93">
                  <c:v>7.7438223830409383</c:v>
                </c:pt>
                <c:pt idx="94">
                  <c:v>7.8373468079568775</c:v>
                </c:pt>
                <c:pt idx="95">
                  <c:v>7.8046132592362838</c:v>
                </c:pt>
                <c:pt idx="96">
                  <c:v>7.7859083742530997</c:v>
                </c:pt>
                <c:pt idx="97">
                  <c:v>7.9074901266438484</c:v>
                </c:pt>
                <c:pt idx="98">
                  <c:v>7.6082119669127852</c:v>
                </c:pt>
                <c:pt idx="99">
                  <c:v>7.645621736879173</c:v>
                </c:pt>
                <c:pt idx="100">
                  <c:v>7.5520973119632204</c:v>
                </c:pt>
                <c:pt idx="101">
                  <c:v>5.3542733264383156</c:v>
                </c:pt>
                <c:pt idx="102">
                  <c:v>8.0431005427719739</c:v>
                </c:pt>
                <c:pt idx="103">
                  <c:v>7.7157650555661403</c:v>
                </c:pt>
                <c:pt idx="104">
                  <c:v>7.3276386921649328</c:v>
                </c:pt>
                <c:pt idx="105">
                  <c:v>7.3837533471145074</c:v>
                </c:pt>
                <c:pt idx="106">
                  <c:v>7.6830315068455439</c:v>
                </c:pt>
                <c:pt idx="107">
                  <c:v>7.9074901266438484</c:v>
                </c:pt>
                <c:pt idx="108">
                  <c:v>7.3323149134107286</c:v>
                </c:pt>
                <c:pt idx="109">
                  <c:v>6.8600165675851512</c:v>
                </c:pt>
                <c:pt idx="110">
                  <c:v>6.7290823727028313</c:v>
                </c:pt>
                <c:pt idx="111">
                  <c:v>7.0751227448918694</c:v>
                </c:pt>
                <c:pt idx="112">
                  <c:v>7.7905845954988955</c:v>
                </c:pt>
                <c:pt idx="113">
                  <c:v>8.1833871801459033</c:v>
                </c:pt>
                <c:pt idx="114">
                  <c:v>8.5387799948265179</c:v>
                </c:pt>
                <c:pt idx="115">
                  <c:v>8.398493357452594</c:v>
                </c:pt>
                <c:pt idx="116">
                  <c:v>7.7391461617951327</c:v>
                </c:pt>
                <c:pt idx="117">
                  <c:v>7.5333924269800407</c:v>
                </c:pt>
                <c:pt idx="118">
                  <c:v>7.2762002584611531</c:v>
                </c:pt>
                <c:pt idx="119">
                  <c:v>6.9441885500095131</c:v>
                </c:pt>
                <c:pt idx="120">
                  <c:v>6.8833976738141534</c:v>
                </c:pt>
                <c:pt idx="121">
                  <c:v>6.5467097441167335</c:v>
                </c:pt>
                <c:pt idx="122">
                  <c:v>6.7103774877196534</c:v>
                </c:pt>
                <c:pt idx="123">
                  <c:v>6.4017468854969994</c:v>
                </c:pt>
                <c:pt idx="124">
                  <c:v>6.2521078056314696</c:v>
                </c:pt>
                <c:pt idx="125">
                  <c:v>6.0603827345537633</c:v>
                </c:pt>
                <c:pt idx="126">
                  <c:v>5.9481534246546417</c:v>
                </c:pt>
                <c:pt idx="127">
                  <c:v>6.0557065133079675</c:v>
                </c:pt>
                <c:pt idx="128">
                  <c:v>6.5841195140831017</c:v>
                </c:pt>
                <c:pt idx="129">
                  <c:v>7.0938276298750456</c:v>
                </c:pt>
                <c:pt idx="130">
                  <c:v>7.4118106745892876</c:v>
                </c:pt>
                <c:pt idx="131">
                  <c:v>7.7672034892699093</c:v>
                </c:pt>
                <c:pt idx="132">
                  <c:v>7.9542523391018198</c:v>
                </c:pt>
                <c:pt idx="133">
                  <c:v>8.0384243215261719</c:v>
                </c:pt>
                <c:pt idx="134">
                  <c:v>8.2020920651291025</c:v>
                </c:pt>
                <c:pt idx="135">
                  <c:v>8.431226906173162</c:v>
                </c:pt>
                <c:pt idx="136">
                  <c:v>8.5013702248601319</c:v>
                </c:pt>
                <c:pt idx="137">
                  <c:v>8.445255569910568</c:v>
                </c:pt>
                <c:pt idx="138">
                  <c:v>8.8333819333117685</c:v>
                </c:pt>
                <c:pt idx="139">
                  <c:v>9.1420125355344233</c:v>
                </c:pt>
                <c:pt idx="140">
                  <c:v>9.1653936417634174</c:v>
                </c:pt>
                <c:pt idx="141">
                  <c:v>9.4225858102823192</c:v>
                </c:pt>
                <c:pt idx="142">
                  <c:v>9.5535200051646267</c:v>
                </c:pt>
                <c:pt idx="143">
                  <c:v>9.7125115275217375</c:v>
                </c:pt>
                <c:pt idx="144">
                  <c:v>9.4038809252991005</c:v>
                </c:pt>
                <c:pt idx="145">
                  <c:v>9.4319382527738682</c:v>
                </c:pt>
                <c:pt idx="146">
                  <c:v>9.2308607392045623</c:v>
                </c:pt>
                <c:pt idx="147">
                  <c:v>9.2682705091709519</c:v>
                </c:pt>
                <c:pt idx="148">
                  <c:v>9.478700465231837</c:v>
                </c:pt>
                <c:pt idx="149">
                  <c:v>9.1747460842550073</c:v>
                </c:pt>
                <c:pt idx="150">
                  <c:v>5.5272935125328404</c:v>
                </c:pt>
                <c:pt idx="151">
                  <c:v>5.9294485396714354</c:v>
                </c:pt>
                <c:pt idx="152">
                  <c:v>9.9229414835826333</c:v>
                </c:pt>
                <c:pt idx="153">
                  <c:v>9.8107121736834948</c:v>
                </c:pt>
                <c:pt idx="154">
                  <c:v>10.395239829408244</c:v>
                </c:pt>
                <c:pt idx="155">
                  <c:v>9.1981271904839979</c:v>
                </c:pt>
                <c:pt idx="156">
                  <c:v>9.2074796329755859</c:v>
                </c:pt>
                <c:pt idx="157">
                  <c:v>9.2028034117297928</c:v>
                </c:pt>
                <c:pt idx="158">
                  <c:v>8.9736685706857227</c:v>
                </c:pt>
                <c:pt idx="159">
                  <c:v>8.1740347376543063</c:v>
                </c:pt>
                <c:pt idx="160">
                  <c:v>8.2909402687992504</c:v>
                </c:pt>
                <c:pt idx="161">
                  <c:v>8.8287057120659824</c:v>
                </c:pt>
                <c:pt idx="162">
                  <c:v>9.693806642538549</c:v>
                </c:pt>
                <c:pt idx="163">
                  <c:v>10.058551899710764</c:v>
                </c:pt>
                <c:pt idx="164">
                  <c:v>9.8808554923704488</c:v>
                </c:pt>
                <c:pt idx="165">
                  <c:v>9.6891304212927469</c:v>
                </c:pt>
                <c:pt idx="166">
                  <c:v>9.0625167743558706</c:v>
                </c:pt>
                <c:pt idx="167">
                  <c:v>8.7445337296416188</c:v>
                </c:pt>
                <c:pt idx="168">
                  <c:v>8.4171982424357736</c:v>
                </c:pt>
                <c:pt idx="169">
                  <c:v>7.9308712328728381</c:v>
                </c:pt>
                <c:pt idx="170">
                  <c:v>7.8420230292026734</c:v>
                </c:pt>
                <c:pt idx="171">
                  <c:v>7.5006588782594346</c:v>
                </c:pt>
                <c:pt idx="172">
                  <c:v>7.2855527009527519</c:v>
                </c:pt>
                <c:pt idx="173">
                  <c:v>7.0844751873834566</c:v>
                </c:pt>
                <c:pt idx="174">
                  <c:v>7.1218849573498213</c:v>
                </c:pt>
                <c:pt idx="175">
                  <c:v>6.6355579477868716</c:v>
                </c:pt>
                <c:pt idx="176">
                  <c:v>6.0744113982911569</c:v>
                </c:pt>
                <c:pt idx="177">
                  <c:v>6.2708126906146724</c:v>
                </c:pt>
                <c:pt idx="178">
                  <c:v>6.6776439389990623</c:v>
                </c:pt>
                <c:pt idx="179">
                  <c:v>7.2528191522321714</c:v>
                </c:pt>
                <c:pt idx="180">
                  <c:v>7.8326705867110844</c:v>
                </c:pt>
                <c:pt idx="181">
                  <c:v>8.0618054277551519</c:v>
                </c:pt>
                <c:pt idx="182">
                  <c:v>8.3330262600114207</c:v>
                </c:pt>
                <c:pt idx="183">
                  <c:v>8.4592842336480043</c:v>
                </c:pt>
                <c:pt idx="184">
                  <c:v>8.6369806409882752</c:v>
                </c:pt>
                <c:pt idx="185">
                  <c:v>8.6182757560050689</c:v>
                </c:pt>
                <c:pt idx="186">
                  <c:v>8.954963685702511</c:v>
                </c:pt>
                <c:pt idx="187">
                  <c:v>9.1934509692381958</c:v>
                </c:pt>
                <c:pt idx="188">
                  <c:v>9.1887747479923814</c:v>
                </c:pt>
                <c:pt idx="189">
                  <c:v>9.7779786249629019</c:v>
                </c:pt>
                <c:pt idx="190">
                  <c:v>10.01178968725279</c:v>
                </c:pt>
                <c:pt idx="191">
                  <c:v>10.362506280687654</c:v>
                </c:pt>
                <c:pt idx="192">
                  <c:v>10.51682158179894</c:v>
                </c:pt>
                <c:pt idx="193">
                  <c:v>10.311067846983839</c:v>
                </c:pt>
                <c:pt idx="194">
                  <c:v>10.152076324626726</c:v>
                </c:pt>
                <c:pt idx="195">
                  <c:v>10.245600749542675</c:v>
                </c:pt>
                <c:pt idx="196">
                  <c:v>9.9229414835826333</c:v>
                </c:pt>
                <c:pt idx="197">
                  <c:v>10.007113466006995</c:v>
                </c:pt>
                <c:pt idx="198">
                  <c:v>9.9884085810237977</c:v>
                </c:pt>
                <c:pt idx="199">
                  <c:v>10.030494572235998</c:v>
                </c:pt>
                <c:pt idx="200">
                  <c:v>7.7251174980577275</c:v>
                </c:pt>
                <c:pt idx="201">
                  <c:v>10.142723882135106</c:v>
                </c:pt>
                <c:pt idx="202">
                  <c:v>10.572936236748538</c:v>
                </c:pt>
                <c:pt idx="203">
                  <c:v>9.5909297751309985</c:v>
                </c:pt>
                <c:pt idx="204">
                  <c:v>9.3010040578915465</c:v>
                </c:pt>
                <c:pt idx="205">
                  <c:v>10.072580563448181</c:v>
                </c:pt>
                <c:pt idx="206">
                  <c:v>10.671136882910259</c:v>
                </c:pt>
                <c:pt idx="207">
                  <c:v>10.507469139307361</c:v>
                </c:pt>
                <c:pt idx="208">
                  <c:v>9.9463225898116239</c:v>
                </c:pt>
                <c:pt idx="209">
                  <c:v>10.095961669677148</c:v>
                </c:pt>
                <c:pt idx="210">
                  <c:v>10.044523235973369</c:v>
                </c:pt>
                <c:pt idx="211">
                  <c:v>10.119342775906134</c:v>
                </c:pt>
                <c:pt idx="212">
                  <c:v>10.629050891698078</c:v>
                </c:pt>
                <c:pt idx="213">
                  <c:v>10.264305634525863</c:v>
                </c:pt>
                <c:pt idx="214">
                  <c:v>10.484088033078359</c:v>
                </c:pt>
                <c:pt idx="215">
                  <c:v>6.3643371155306179</c:v>
                </c:pt>
                <c:pt idx="216">
                  <c:v>10.703870431630818</c:v>
                </c:pt>
                <c:pt idx="217">
                  <c:v>9.3384138278579254</c:v>
                </c:pt>
                <c:pt idx="218">
                  <c:v>9.048488110618468</c:v>
                </c:pt>
                <c:pt idx="219">
                  <c:v>8.8941728095071468</c:v>
                </c:pt>
                <c:pt idx="220">
                  <c:v>8.7772672783622205</c:v>
                </c:pt>
                <c:pt idx="221">
                  <c:v>8.3610835874862381</c:v>
                </c:pt>
                <c:pt idx="222">
                  <c:v>7.9916621090682112</c:v>
                </c:pt>
                <c:pt idx="223">
                  <c:v>7.7391461617951327</c:v>
                </c:pt>
                <c:pt idx="224">
                  <c:v>7.7297937193035438</c:v>
                </c:pt>
                <c:pt idx="225">
                  <c:v>7.449220444555686</c:v>
                </c:pt>
                <c:pt idx="226">
                  <c:v>7.0751227448918694</c:v>
                </c:pt>
                <c:pt idx="227">
                  <c:v>7.1265611785956287</c:v>
                </c:pt>
                <c:pt idx="228">
                  <c:v>7.4445442233098769</c:v>
                </c:pt>
                <c:pt idx="229">
                  <c:v>7.7812321530073136</c:v>
                </c:pt>
                <c:pt idx="230">
                  <c:v>8.5107226673517413</c:v>
                </c:pt>
                <c:pt idx="231">
                  <c:v>9.0718692168474568</c:v>
                </c:pt>
                <c:pt idx="232">
                  <c:v>9.0531643318642878</c:v>
                </c:pt>
                <c:pt idx="233">
                  <c:v>9.1653936417634174</c:v>
                </c:pt>
                <c:pt idx="234">
                  <c:v>9.1794223055008022</c:v>
                </c:pt>
                <c:pt idx="235">
                  <c:v>9.3290613853663249</c:v>
                </c:pt>
                <c:pt idx="236">
                  <c:v>9.3430900491037203</c:v>
                </c:pt>
                <c:pt idx="237">
                  <c:v>9.7125115275217375</c:v>
                </c:pt>
                <c:pt idx="238">
                  <c:v>10.030494572235998</c:v>
                </c:pt>
                <c:pt idx="239">
                  <c:v>10.413944714391389</c:v>
                </c:pt>
                <c:pt idx="240">
                  <c:v>10.685165546647656</c:v>
                </c:pt>
                <c:pt idx="241">
                  <c:v>10.657108219172866</c:v>
                </c:pt>
                <c:pt idx="242">
                  <c:v>10.699194210385066</c:v>
                </c:pt>
                <c:pt idx="243">
                  <c:v>10.708546652876636</c:v>
                </c:pt>
                <c:pt idx="244">
                  <c:v>10.554231351765322</c:v>
                </c:pt>
                <c:pt idx="245">
                  <c:v>10.699194210385066</c:v>
                </c:pt>
                <c:pt idx="246">
                  <c:v>10.8535095114964</c:v>
                </c:pt>
                <c:pt idx="247">
                  <c:v>10.51682158179894</c:v>
                </c:pt>
                <c:pt idx="248">
                  <c:v>10.596317342977493</c:v>
                </c:pt>
                <c:pt idx="249">
                  <c:v>10.343801395704421</c:v>
                </c:pt>
                <c:pt idx="250">
                  <c:v>8.9222301369819519</c:v>
                </c:pt>
                <c:pt idx="251">
                  <c:v>6.4812426466755522</c:v>
                </c:pt>
                <c:pt idx="252">
                  <c:v>11.227607211160178</c:v>
                </c:pt>
                <c:pt idx="253">
                  <c:v>10.792718635301</c:v>
                </c:pt>
                <c:pt idx="254">
                  <c:v>10.507469139307361</c:v>
                </c:pt>
                <c:pt idx="255">
                  <c:v>10.367182501933424</c:v>
                </c:pt>
                <c:pt idx="256">
                  <c:v>10.138047660889319</c:v>
                </c:pt>
                <c:pt idx="257">
                  <c:v>9.8107121736834948</c:v>
                </c:pt>
                <c:pt idx="258">
                  <c:v>9.6096346601141871</c:v>
                </c:pt>
                <c:pt idx="259">
                  <c:v>9.7218639700133096</c:v>
                </c:pt>
                <c:pt idx="260">
                  <c:v>10.399916050654006</c:v>
                </c:pt>
                <c:pt idx="261">
                  <c:v>10.652431997927099</c:v>
                </c:pt>
                <c:pt idx="262">
                  <c:v>11.377246291025727</c:v>
                </c:pt>
                <c:pt idx="263">
                  <c:v>11.573647583349235</c:v>
                </c:pt>
                <c:pt idx="264">
                  <c:v>11.185521219948024</c:v>
                </c:pt>
                <c:pt idx="265">
                  <c:v>10.254953192034263</c:v>
                </c:pt>
                <c:pt idx="266">
                  <c:v>10.96573882139552</c:v>
                </c:pt>
                <c:pt idx="267">
                  <c:v>9.8387695011582714</c:v>
                </c:pt>
                <c:pt idx="268">
                  <c:v>9.4412906952654687</c:v>
                </c:pt>
                <c:pt idx="269">
                  <c:v>9.2963278366457462</c:v>
                </c:pt>
                <c:pt idx="270">
                  <c:v>8.9222301369819519</c:v>
                </c:pt>
                <c:pt idx="271">
                  <c:v>8.9643161281941115</c:v>
                </c:pt>
                <c:pt idx="272">
                  <c:v>8.7912959420995822</c:v>
                </c:pt>
                <c:pt idx="273">
                  <c:v>8.5013702248601319</c:v>
                </c:pt>
                <c:pt idx="274">
                  <c:v>8.2582067200786682</c:v>
                </c:pt>
                <c:pt idx="275">
                  <c:v>7.4913064357678625</c:v>
                </c:pt>
                <c:pt idx="276">
                  <c:v>7.4632491082930814</c:v>
                </c:pt>
                <c:pt idx="277">
                  <c:v>7.4351917808182861</c:v>
                </c:pt>
                <c:pt idx="278">
                  <c:v>7.982309666576608</c:v>
                </c:pt>
                <c:pt idx="279">
                  <c:v>8.6790666322004562</c:v>
                </c:pt>
                <c:pt idx="280">
                  <c:v>9.3197089428747386</c:v>
                </c:pt>
                <c:pt idx="281">
                  <c:v>9.1653936417634174</c:v>
                </c:pt>
                <c:pt idx="282">
                  <c:v>9.693806642538549</c:v>
                </c:pt>
                <c:pt idx="283">
                  <c:v>9.9276177048284282</c:v>
                </c:pt>
                <c:pt idx="284">
                  <c:v>9.8808554923704488</c:v>
                </c:pt>
                <c:pt idx="285">
                  <c:v>9.8715030498788625</c:v>
                </c:pt>
                <c:pt idx="286">
                  <c:v>10.600993564223296</c:v>
                </c:pt>
                <c:pt idx="287">
                  <c:v>10.451354484357765</c:v>
                </c:pt>
                <c:pt idx="288">
                  <c:v>10.778689971563606</c:v>
                </c:pt>
                <c:pt idx="289">
                  <c:v>11.31177919358454</c:v>
                </c:pt>
                <c:pt idx="290">
                  <c:v>11.42400850348368</c:v>
                </c:pt>
                <c:pt idx="291">
                  <c:v>11.765372654426924</c:v>
                </c:pt>
                <c:pt idx="292">
                  <c:v>11.442713388466871</c:v>
                </c:pt>
                <c:pt idx="293">
                  <c:v>11.601704910824004</c:v>
                </c:pt>
                <c:pt idx="294">
                  <c:v>11.335160299813523</c:v>
                </c:pt>
                <c:pt idx="295">
                  <c:v>11.283721866109753</c:v>
                </c:pt>
                <c:pt idx="296">
                  <c:v>11.171492556210625</c:v>
                </c:pt>
                <c:pt idx="297">
                  <c:v>11.456742052204296</c:v>
                </c:pt>
                <c:pt idx="298">
                  <c:v>11.297750529847146</c:v>
                </c:pt>
                <c:pt idx="299">
                  <c:v>11.171492556210625</c:v>
                </c:pt>
                <c:pt idx="300">
                  <c:v>9.2308607392045623</c:v>
                </c:pt>
                <c:pt idx="301">
                  <c:v>10.095961669677148</c:v>
                </c:pt>
                <c:pt idx="302">
                  <c:v>4.8492414318921933</c:v>
                </c:pt>
                <c:pt idx="303">
                  <c:v>10.699194210385066</c:v>
                </c:pt>
                <c:pt idx="304">
                  <c:v>6.5654146290998954</c:v>
                </c:pt>
                <c:pt idx="305">
                  <c:v>8.8193532695743837</c:v>
                </c:pt>
                <c:pt idx="306">
                  <c:v>9.324385164120514</c:v>
                </c:pt>
                <c:pt idx="307">
                  <c:v>7.3790771258687133</c:v>
                </c:pt>
                <c:pt idx="308">
                  <c:v>10.236248307051058</c:v>
                </c:pt>
                <c:pt idx="309">
                  <c:v>7.5427448694716217</c:v>
                </c:pt>
                <c:pt idx="310">
                  <c:v>10.498116696815742</c:v>
                </c:pt>
                <c:pt idx="311">
                  <c:v>8.0711578702467648</c:v>
                </c:pt>
                <c:pt idx="312">
                  <c:v>9.6704255363095708</c:v>
                </c:pt>
                <c:pt idx="313">
                  <c:v>9.3711473765785076</c:v>
                </c:pt>
                <c:pt idx="314">
                  <c:v>3.0208389247852874</c:v>
                </c:pt>
                <c:pt idx="315">
                  <c:v>1.5150956836384388</c:v>
                </c:pt>
                <c:pt idx="316">
                  <c:v>9.2635942879251747</c:v>
                </c:pt>
                <c:pt idx="317">
                  <c:v>7.2528191522321714</c:v>
                </c:pt>
                <c:pt idx="318">
                  <c:v>7.7251174980577275</c:v>
                </c:pt>
                <c:pt idx="319">
                  <c:v>7.2995813646901464</c:v>
                </c:pt>
                <c:pt idx="320">
                  <c:v>7.1686471698078096</c:v>
                </c:pt>
                <c:pt idx="321">
                  <c:v>7.1078562936124365</c:v>
                </c:pt>
                <c:pt idx="322">
                  <c:v>7.3697246833771137</c:v>
                </c:pt>
                <c:pt idx="323">
                  <c:v>6.4064231067427979</c:v>
                </c:pt>
                <c:pt idx="324">
                  <c:v>6.0977925045201493</c:v>
                </c:pt>
                <c:pt idx="325">
                  <c:v>5.8967149909508461</c:v>
                </c:pt>
                <c:pt idx="326">
                  <c:v>6.0182967433415913</c:v>
                </c:pt>
                <c:pt idx="327">
                  <c:v>5.2186629103101962</c:v>
                </c:pt>
                <c:pt idx="328">
                  <c:v>6.2380791418940893</c:v>
                </c:pt>
                <c:pt idx="329">
                  <c:v>6.2708126906146724</c:v>
                </c:pt>
                <c:pt idx="330">
                  <c:v>6.8459879038477665</c:v>
                </c:pt>
                <c:pt idx="331">
                  <c:v>7.4819539932762531</c:v>
                </c:pt>
                <c:pt idx="332">
                  <c:v>6.4859188679213471</c:v>
                </c:pt>
                <c:pt idx="333">
                  <c:v>7.7297937193035438</c:v>
                </c:pt>
                <c:pt idx="334">
                  <c:v>7.5520973119632204</c:v>
                </c:pt>
                <c:pt idx="335">
                  <c:v>7.1078562936124365</c:v>
                </c:pt>
                <c:pt idx="336">
                  <c:v>8.7071239596752434</c:v>
                </c:pt>
                <c:pt idx="337">
                  <c:v>8.1880634013916715</c:v>
                </c:pt>
                <c:pt idx="338">
                  <c:v>8.0571292065093747</c:v>
                </c:pt>
                <c:pt idx="339">
                  <c:v>8.940935021965128</c:v>
                </c:pt>
                <c:pt idx="340">
                  <c:v>9.0531643318642878</c:v>
                </c:pt>
                <c:pt idx="341">
                  <c:v>8.954963685702511</c:v>
                </c:pt>
                <c:pt idx="342">
                  <c:v>8.2769116050618479</c:v>
                </c:pt>
                <c:pt idx="343">
                  <c:v>9.235536960450375</c:v>
                </c:pt>
                <c:pt idx="344">
                  <c:v>8.4592842336480043</c:v>
                </c:pt>
                <c:pt idx="345">
                  <c:v>9.0438118893726589</c:v>
                </c:pt>
                <c:pt idx="346">
                  <c:v>8.8474105970491728</c:v>
                </c:pt>
                <c:pt idx="347">
                  <c:v>7.8046132592362838</c:v>
                </c:pt>
                <c:pt idx="348">
                  <c:v>9.5441675626730067</c:v>
                </c:pt>
                <c:pt idx="349">
                  <c:v>7.8981376841522462</c:v>
                </c:pt>
                <c:pt idx="350">
                  <c:v>8.5761897647929057</c:v>
                </c:pt>
                <c:pt idx="351">
                  <c:v>7.3042575859359395</c:v>
                </c:pt>
                <c:pt idx="352">
                  <c:v>11.475446937187504</c:v>
                </c:pt>
                <c:pt idx="353">
                  <c:v>7.8092894804821</c:v>
                </c:pt>
                <c:pt idx="354">
                  <c:v>8.5200751098433329</c:v>
                </c:pt>
                <c:pt idx="355">
                  <c:v>7.4071344533434855</c:v>
                </c:pt>
                <c:pt idx="356">
                  <c:v>7.584830860683792</c:v>
                </c:pt>
                <c:pt idx="357">
                  <c:v>9.0999265443222548</c:v>
                </c:pt>
                <c:pt idx="358">
                  <c:v>8.524751331089135</c:v>
                </c:pt>
                <c:pt idx="359">
                  <c:v>9.1420125355344233</c:v>
                </c:pt>
                <c:pt idx="360">
                  <c:v>8.1413011889336886</c:v>
                </c:pt>
                <c:pt idx="361">
                  <c:v>8.1319487464421059</c:v>
                </c:pt>
                <c:pt idx="362">
                  <c:v>8.5294275523349441</c:v>
                </c:pt>
                <c:pt idx="363">
                  <c:v>8.3564073662404414</c:v>
                </c:pt>
                <c:pt idx="364">
                  <c:v>8.0571292065093747</c:v>
                </c:pt>
                <c:pt idx="365">
                  <c:v>13.322554329277555</c:v>
                </c:pt>
                <c:pt idx="366">
                  <c:v>7.2341142672489624</c:v>
                </c:pt>
                <c:pt idx="367">
                  <c:v>7.3369911346565324</c:v>
                </c:pt>
                <c:pt idx="368">
                  <c:v>7.1359136210872265</c:v>
                </c:pt>
                <c:pt idx="369">
                  <c:v>7.0283605324338838</c:v>
                </c:pt>
                <c:pt idx="370">
                  <c:v>6.8787214525683584</c:v>
                </c:pt>
                <c:pt idx="371">
                  <c:v>6.8319592401103826</c:v>
                </c:pt>
                <c:pt idx="372">
                  <c:v>6.6075006203120852</c:v>
                </c:pt>
                <c:pt idx="373">
                  <c:v>5.8078667872806973</c:v>
                </c:pt>
                <c:pt idx="374">
                  <c:v>6.49059508916715</c:v>
                </c:pt>
                <c:pt idx="375">
                  <c:v>5.8499527784928693</c:v>
                </c:pt>
                <c:pt idx="376">
                  <c:v>5.7564283535769185</c:v>
                </c:pt>
                <c:pt idx="377">
                  <c:v>6.2006693719277024</c:v>
                </c:pt>
                <c:pt idx="378">
                  <c:v>5.6254941586945755</c:v>
                </c:pt>
                <c:pt idx="379">
                  <c:v>6.2941937968436514</c:v>
                </c:pt>
                <c:pt idx="380">
                  <c:v>6.4672139829381594</c:v>
                </c:pt>
                <c:pt idx="381">
                  <c:v>7.0143318686964697</c:v>
                </c:pt>
                <c:pt idx="382">
                  <c:v>7.1359136210872265</c:v>
                </c:pt>
                <c:pt idx="383">
                  <c:v>7.5567735332090162</c:v>
                </c:pt>
                <c:pt idx="384">
                  <c:v>7.2107331610199905</c:v>
                </c:pt>
                <c:pt idx="385">
                  <c:v>7.5988595244211972</c:v>
                </c:pt>
                <c:pt idx="386">
                  <c:v>7.7438223830409383</c:v>
                </c:pt>
                <c:pt idx="387">
                  <c:v>8.3797884724694232</c:v>
                </c:pt>
                <c:pt idx="388">
                  <c:v>8.3891409149610254</c:v>
                </c:pt>
                <c:pt idx="389">
                  <c:v>8.7258288446584125</c:v>
                </c:pt>
                <c:pt idx="390">
                  <c:v>9.0344594468810779</c:v>
                </c:pt>
                <c:pt idx="391">
                  <c:v>9.0204307831436861</c:v>
                </c:pt>
                <c:pt idx="392">
                  <c:v>9.2168320754672042</c:v>
                </c:pt>
                <c:pt idx="393">
                  <c:v>9.1934509692381958</c:v>
                </c:pt>
                <c:pt idx="394">
                  <c:v>9.6423682088347551</c:v>
                </c:pt>
                <c:pt idx="395">
                  <c:v>8.954963685702511</c:v>
                </c:pt>
                <c:pt idx="396">
                  <c:v>8.7585623933790142</c:v>
                </c:pt>
                <c:pt idx="397">
                  <c:v>9.095250323076451</c:v>
                </c:pt>
                <c:pt idx="398">
                  <c:v>9.2074796329755859</c:v>
                </c:pt>
                <c:pt idx="399">
                  <c:v>8.3189975962740377</c:v>
                </c:pt>
                <c:pt idx="400">
                  <c:v>9.1653936417634174</c:v>
                </c:pt>
              </c:numCache>
            </c:numRef>
          </c:yVal>
          <c:smooth val="0"/>
        </c:ser>
        <c:dLbls>
          <c:showLegendKey val="0"/>
          <c:showVal val="0"/>
          <c:showCatName val="0"/>
          <c:showSerName val="0"/>
          <c:showPercent val="0"/>
          <c:showBubbleSize val="0"/>
        </c:dLbls>
        <c:axId val="118790400"/>
        <c:axId val="118806400"/>
      </c:scatterChart>
      <c:valAx>
        <c:axId val="118790400"/>
        <c:scaling>
          <c:orientation val="minMax"/>
        </c:scaling>
        <c:delete val="0"/>
        <c:axPos val="b"/>
        <c:title>
          <c:tx>
            <c:rich>
              <a:bodyPr/>
              <a:lstStyle/>
              <a:p>
                <a:pPr>
                  <a:defRPr/>
                </a:pPr>
                <a:r>
                  <a:rPr lang="en-US" dirty="0" smtClean="0"/>
                  <a:t>TPV</a:t>
                </a:r>
                <a:endParaRPr lang="en-US" dirty="0"/>
              </a:p>
            </c:rich>
          </c:tx>
          <c:layout>
            <c:manualLayout>
              <c:xMode val="edge"/>
              <c:yMode val="edge"/>
              <c:x val="0.46983536148890481"/>
              <c:y val="0.8625594593923227"/>
            </c:manualLayout>
          </c:layout>
          <c:overlay val="0"/>
        </c:title>
        <c:numFmt formatCode="General" sourceLinked="1"/>
        <c:majorTickMark val="out"/>
        <c:minorTickMark val="none"/>
        <c:tickLblPos val="nextTo"/>
        <c:crossAx val="118806400"/>
        <c:crosses val="autoZero"/>
        <c:crossBetween val="midCat"/>
        <c:majorUnit val="1"/>
      </c:valAx>
      <c:valAx>
        <c:axId val="118806400"/>
        <c:scaling>
          <c:logBase val="10"/>
          <c:orientation val="minMax"/>
          <c:max val="1000"/>
          <c:min val="1"/>
        </c:scaling>
        <c:delete val="0"/>
        <c:axPos val="l"/>
        <c:title>
          <c:tx>
            <c:rich>
              <a:bodyPr rot="-5400000" vert="horz"/>
              <a:lstStyle/>
              <a:p>
                <a:pPr>
                  <a:defRPr/>
                </a:pPr>
                <a:r>
                  <a:rPr lang="en-US" dirty="0"/>
                  <a:t>Apparent Viscosity / </a:t>
                </a:r>
                <a:r>
                  <a:rPr lang="en-US" dirty="0" smtClean="0"/>
                  <a:t>cp</a:t>
                </a:r>
                <a:endParaRPr lang="en-US" dirty="0"/>
              </a:p>
            </c:rich>
          </c:tx>
          <c:layout>
            <c:manualLayout>
              <c:xMode val="edge"/>
              <c:yMode val="edge"/>
              <c:x val="6.0606060606060623E-3"/>
              <c:y val="0.1036778701152372"/>
            </c:manualLayout>
          </c:layout>
          <c:overlay val="0"/>
        </c:title>
        <c:numFmt formatCode="General" sourceLinked="1"/>
        <c:majorTickMark val="out"/>
        <c:minorTickMark val="none"/>
        <c:tickLblPos val="nextTo"/>
        <c:crossAx val="118790400"/>
        <c:crosses val="autoZero"/>
        <c:crossBetween val="midCat"/>
      </c:valAx>
    </c:plotArea>
    <c:legend>
      <c:legendPos val="r"/>
      <c:layout>
        <c:manualLayout>
          <c:xMode val="edge"/>
          <c:yMode val="edge"/>
          <c:x val="0.20007730851825339"/>
          <c:y val="4.1172685214044463E-2"/>
          <c:w val="0.26961966117871677"/>
          <c:h val="0.21527287929924968"/>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351510954393681"/>
          <c:y val="9.6457927085133163E-2"/>
          <c:w val="0.80025347650544265"/>
          <c:h val="0.70457611548556431"/>
        </c:manualLayout>
      </c:layout>
      <c:scatterChart>
        <c:scatterStyle val="lineMarker"/>
        <c:varyColors val="0"/>
        <c:ser>
          <c:idx val="1"/>
          <c:order val="0"/>
          <c:tx>
            <c:v>co-injection</c:v>
          </c:tx>
          <c:spPr>
            <a:ln w="28575">
              <a:noFill/>
            </a:ln>
          </c:spPr>
          <c:xVal>
            <c:numRef>
              <c:f>'WAG followed by C12 and CO2 co-'!$J$403:$J$886</c:f>
              <c:numCache>
                <c:formatCode>General</c:formatCode>
                <c:ptCount val="484"/>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2.1589026915113871</c:v>
                </c:pt>
                <c:pt idx="214">
                  <c:v>2.1689440993788787</c:v>
                </c:pt>
                <c:pt idx="215">
                  <c:v>2.1789855072463813</c:v>
                </c:pt>
                <c:pt idx="216">
                  <c:v>2.2091097308488608</c:v>
                </c:pt>
                <c:pt idx="217">
                  <c:v>2.2191511387163603</c:v>
                </c:pt>
                <c:pt idx="218">
                  <c:v>2.2291925465838553</c:v>
                </c:pt>
                <c:pt idx="219">
                  <c:v>2.279399585921329</c:v>
                </c:pt>
                <c:pt idx="220">
                  <c:v>2.2894409937888147</c:v>
                </c:pt>
                <c:pt idx="221">
                  <c:v>2.2994824016563151</c:v>
                </c:pt>
                <c:pt idx="222">
                  <c:v>2.3095238095238053</c:v>
                </c:pt>
                <c:pt idx="223">
                  <c:v>2.3195652173913039</c:v>
                </c:pt>
                <c:pt idx="224">
                  <c:v>2.3296066252587924</c:v>
                </c:pt>
                <c:pt idx="225">
                  <c:v>2.3396480331262821</c:v>
                </c:pt>
                <c:pt idx="226">
                  <c:v>2.3496894409937839</c:v>
                </c:pt>
                <c:pt idx="227">
                  <c:v>2.3597308488612851</c:v>
                </c:pt>
                <c:pt idx="228">
                  <c:v>2.369772256728778</c:v>
                </c:pt>
                <c:pt idx="229">
                  <c:v>2.3798136645962686</c:v>
                </c:pt>
                <c:pt idx="230">
                  <c:v>2.3898550724637624</c:v>
                </c:pt>
                <c:pt idx="231">
                  <c:v>2.3998964803312566</c:v>
                </c:pt>
                <c:pt idx="232">
                  <c:v>2.4099378881987592</c:v>
                </c:pt>
                <c:pt idx="233">
                  <c:v>2.4199792960662525</c:v>
                </c:pt>
                <c:pt idx="234">
                  <c:v>2.4300207039337467</c:v>
                </c:pt>
                <c:pt idx="235">
                  <c:v>2.4400621118012387</c:v>
                </c:pt>
                <c:pt idx="236">
                  <c:v>2.4501035196687369</c:v>
                </c:pt>
                <c:pt idx="237">
                  <c:v>2.4601449275362319</c:v>
                </c:pt>
                <c:pt idx="238">
                  <c:v>2.4701863354037217</c:v>
                </c:pt>
                <c:pt idx="239">
                  <c:v>2.4802277432712212</c:v>
                </c:pt>
                <c:pt idx="240">
                  <c:v>2.4902691511387163</c:v>
                </c:pt>
                <c:pt idx="241">
                  <c:v>2.5003105590062149</c:v>
                </c:pt>
                <c:pt idx="242">
                  <c:v>2.5103519668737047</c:v>
                </c:pt>
                <c:pt idx="243">
                  <c:v>2.5203933747412006</c:v>
                </c:pt>
                <c:pt idx="244">
                  <c:v>2.5304347826086993</c:v>
                </c:pt>
                <c:pt idx="245">
                  <c:v>2.5404761904761877</c:v>
                </c:pt>
                <c:pt idx="246">
                  <c:v>2.550517598343685</c:v>
                </c:pt>
                <c:pt idx="247">
                  <c:v>2.56055900621118</c:v>
                </c:pt>
                <c:pt idx="248">
                  <c:v>2.5706004140786693</c:v>
                </c:pt>
                <c:pt idx="249">
                  <c:v>2.5806418219461693</c:v>
                </c:pt>
                <c:pt idx="250">
                  <c:v>2.5906832298136604</c:v>
                </c:pt>
                <c:pt idx="251">
                  <c:v>2.6007246376811612</c:v>
                </c:pt>
                <c:pt idx="252">
                  <c:v>2.6107660455486541</c:v>
                </c:pt>
                <c:pt idx="253">
                  <c:v>2.6208074534161487</c:v>
                </c:pt>
                <c:pt idx="254">
                  <c:v>2.6308488612836389</c:v>
                </c:pt>
                <c:pt idx="255">
                  <c:v>2.6408902691511402</c:v>
                </c:pt>
                <c:pt idx="256">
                  <c:v>2.6509316770186371</c:v>
                </c:pt>
                <c:pt idx="257">
                  <c:v>2.6609730848861282</c:v>
                </c:pt>
                <c:pt idx="258">
                  <c:v>2.6710144927536228</c:v>
                </c:pt>
                <c:pt idx="259">
                  <c:v>2.6810559006211179</c:v>
                </c:pt>
                <c:pt idx="260">
                  <c:v>2.6910973084886152</c:v>
                </c:pt>
                <c:pt idx="261">
                  <c:v>2.7011387163561116</c:v>
                </c:pt>
                <c:pt idx="262">
                  <c:v>2.7111801242235987</c:v>
                </c:pt>
                <c:pt idx="263">
                  <c:v>2.7212215320911017</c:v>
                </c:pt>
                <c:pt idx="264">
                  <c:v>2.7312629399585835</c:v>
                </c:pt>
                <c:pt idx="265">
                  <c:v>2.741304347826095</c:v>
                </c:pt>
                <c:pt idx="266">
                  <c:v>2.7513457556935808</c:v>
                </c:pt>
                <c:pt idx="267">
                  <c:v>2.7613871635610807</c:v>
                </c:pt>
                <c:pt idx="268">
                  <c:v>2.7714285714285709</c:v>
                </c:pt>
                <c:pt idx="269">
                  <c:v>2.781469979296066</c:v>
                </c:pt>
                <c:pt idx="270">
                  <c:v>2.7915113871635606</c:v>
                </c:pt>
                <c:pt idx="271">
                  <c:v>2.8015527950310553</c:v>
                </c:pt>
                <c:pt idx="272">
                  <c:v>2.8115942028985512</c:v>
                </c:pt>
                <c:pt idx="273">
                  <c:v>2.8216356107660427</c:v>
                </c:pt>
                <c:pt idx="274">
                  <c:v>2.8316770186335387</c:v>
                </c:pt>
                <c:pt idx="275">
                  <c:v>2.8417184265010347</c:v>
                </c:pt>
                <c:pt idx="276">
                  <c:v>2.8517598343685222</c:v>
                </c:pt>
                <c:pt idx="277">
                  <c:v>2.8618012422360284</c:v>
                </c:pt>
                <c:pt idx="278">
                  <c:v>2.8718426501035128</c:v>
                </c:pt>
                <c:pt idx="279">
                  <c:v>2.881884057971019</c:v>
                </c:pt>
                <c:pt idx="280">
                  <c:v>2.8919254658385043</c:v>
                </c:pt>
                <c:pt idx="281">
                  <c:v>2.9019668737060038</c:v>
                </c:pt>
                <c:pt idx="282">
                  <c:v>2.9120082815734967</c:v>
                </c:pt>
                <c:pt idx="283">
                  <c:v>2.9220496894409886</c:v>
                </c:pt>
                <c:pt idx="284">
                  <c:v>2.9320910973084877</c:v>
                </c:pt>
                <c:pt idx="285">
                  <c:v>2.9421325051759832</c:v>
                </c:pt>
                <c:pt idx="286">
                  <c:v>2.9521739130434734</c:v>
                </c:pt>
                <c:pt idx="287">
                  <c:v>2.9622153209109725</c:v>
                </c:pt>
                <c:pt idx="288">
                  <c:v>2.9722567287784667</c:v>
                </c:pt>
                <c:pt idx="289">
                  <c:v>2.9822981366459627</c:v>
                </c:pt>
                <c:pt idx="290">
                  <c:v>2.9923395445134582</c:v>
                </c:pt>
                <c:pt idx="291">
                  <c:v>3.0023809523809573</c:v>
                </c:pt>
                <c:pt idx="292">
                  <c:v>3.0124223602484426</c:v>
                </c:pt>
                <c:pt idx="293">
                  <c:v>3.0224637681159416</c:v>
                </c:pt>
                <c:pt idx="294">
                  <c:v>3.0325051759834363</c:v>
                </c:pt>
                <c:pt idx="295">
                  <c:v>3.0425465838509314</c:v>
                </c:pt>
                <c:pt idx="296">
                  <c:v>3.052587991718426</c:v>
                </c:pt>
                <c:pt idx="297">
                  <c:v>3.0626293995859197</c:v>
                </c:pt>
                <c:pt idx="298">
                  <c:v>3.0726708074534157</c:v>
                </c:pt>
                <c:pt idx="299">
                  <c:v>3.0827122153209112</c:v>
                </c:pt>
                <c:pt idx="300">
                  <c:v>3.0927536231883983</c:v>
                </c:pt>
                <c:pt idx="301">
                  <c:v>3.1027950310559</c:v>
                </c:pt>
                <c:pt idx="302">
                  <c:v>3.1128364389233947</c:v>
                </c:pt>
                <c:pt idx="303">
                  <c:v>3.1228778467908898</c:v>
                </c:pt>
                <c:pt idx="304">
                  <c:v>3.1329192546583848</c:v>
                </c:pt>
                <c:pt idx="305">
                  <c:v>3.1429606625258795</c:v>
                </c:pt>
                <c:pt idx="306">
                  <c:v>3.1530020703933741</c:v>
                </c:pt>
                <c:pt idx="307">
                  <c:v>3.1630434782608687</c:v>
                </c:pt>
                <c:pt idx="308">
                  <c:v>3.1730848861283651</c:v>
                </c:pt>
                <c:pt idx="309">
                  <c:v>3.1831262939958602</c:v>
                </c:pt>
                <c:pt idx="310">
                  <c:v>3.1931677018633611</c:v>
                </c:pt>
                <c:pt idx="311">
                  <c:v>3.2032091097308477</c:v>
                </c:pt>
                <c:pt idx="312">
                  <c:v>3.2132505175983441</c:v>
                </c:pt>
                <c:pt idx="313">
                  <c:v>3.2232919254658392</c:v>
                </c:pt>
                <c:pt idx="314">
                  <c:v>3.2333333333333352</c:v>
                </c:pt>
                <c:pt idx="315">
                  <c:v>3.2433747412008387</c:v>
                </c:pt>
                <c:pt idx="316">
                  <c:v>3.2534161490683222</c:v>
                </c:pt>
                <c:pt idx="317">
                  <c:v>3.2634575569358217</c:v>
                </c:pt>
                <c:pt idx="318">
                  <c:v>3.2734989648033141</c:v>
                </c:pt>
                <c:pt idx="319">
                  <c:v>3.2835403726708092</c:v>
                </c:pt>
                <c:pt idx="320">
                  <c:v>3.2935817805383087</c:v>
                </c:pt>
                <c:pt idx="321">
                  <c:v>3.3036231884057972</c:v>
                </c:pt>
                <c:pt idx="322">
                  <c:v>3.3136645962732865</c:v>
                </c:pt>
                <c:pt idx="323">
                  <c:v>3.3237060041407864</c:v>
                </c:pt>
                <c:pt idx="324">
                  <c:v>3.3337474120082762</c:v>
                </c:pt>
                <c:pt idx="325">
                  <c:v>3.3437888198757761</c:v>
                </c:pt>
                <c:pt idx="326">
                  <c:v>3.3538302277432708</c:v>
                </c:pt>
                <c:pt idx="327">
                  <c:v>3.3638716356107627</c:v>
                </c:pt>
                <c:pt idx="328">
                  <c:v>3.3739130434782587</c:v>
                </c:pt>
                <c:pt idx="329">
                  <c:v>3.4944099378881939</c:v>
                </c:pt>
                <c:pt idx="330">
                  <c:v>3.5044513457556952</c:v>
                </c:pt>
                <c:pt idx="331">
                  <c:v>3.5144927536231867</c:v>
                </c:pt>
                <c:pt idx="332">
                  <c:v>3.5245341614906875</c:v>
                </c:pt>
                <c:pt idx="333">
                  <c:v>3.5345755693581777</c:v>
                </c:pt>
                <c:pt idx="334">
                  <c:v>3.5446169772256741</c:v>
                </c:pt>
                <c:pt idx="335">
                  <c:v>3.5546583850931581</c:v>
                </c:pt>
                <c:pt idx="336">
                  <c:v>3.5646997929606652</c:v>
                </c:pt>
                <c:pt idx="337">
                  <c:v>3.5747412008281572</c:v>
                </c:pt>
                <c:pt idx="338">
                  <c:v>3.5847826086956562</c:v>
                </c:pt>
                <c:pt idx="339">
                  <c:v>3.5948240165631464</c:v>
                </c:pt>
                <c:pt idx="340">
                  <c:v>3.6048654244306366</c:v>
                </c:pt>
                <c:pt idx="341">
                  <c:v>3.6149068322981361</c:v>
                </c:pt>
                <c:pt idx="342">
                  <c:v>3.6249482401656312</c:v>
                </c:pt>
                <c:pt idx="343">
                  <c:v>3.6349896480331259</c:v>
                </c:pt>
                <c:pt idx="344">
                  <c:v>3.6450310559006249</c:v>
                </c:pt>
                <c:pt idx="345">
                  <c:v>3.6550724637681102</c:v>
                </c:pt>
                <c:pt idx="346">
                  <c:v>3.6651138716356155</c:v>
                </c:pt>
                <c:pt idx="347">
                  <c:v>3.6751552795031008</c:v>
                </c:pt>
                <c:pt idx="348">
                  <c:v>3.6851966873706012</c:v>
                </c:pt>
                <c:pt idx="349">
                  <c:v>3.6952380952380937</c:v>
                </c:pt>
                <c:pt idx="350">
                  <c:v>3.7052795031055887</c:v>
                </c:pt>
                <c:pt idx="351">
                  <c:v>3.7153209109730843</c:v>
                </c:pt>
                <c:pt idx="352">
                  <c:v>3.7253623188405802</c:v>
                </c:pt>
                <c:pt idx="353">
                  <c:v>3.7354037267080744</c:v>
                </c:pt>
                <c:pt idx="354">
                  <c:v>3.7454451345755628</c:v>
                </c:pt>
                <c:pt idx="355">
                  <c:v>3.7554865424430641</c:v>
                </c:pt>
                <c:pt idx="356">
                  <c:v>3.7655279503105636</c:v>
                </c:pt>
                <c:pt idx="357">
                  <c:v>3.7755693581780552</c:v>
                </c:pt>
                <c:pt idx="358">
                  <c:v>3.7856107660455529</c:v>
                </c:pt>
                <c:pt idx="359">
                  <c:v>3.7956521739130364</c:v>
                </c:pt>
                <c:pt idx="360">
                  <c:v>3.8056935817805382</c:v>
                </c:pt>
                <c:pt idx="361">
                  <c:v>3.8157349896480324</c:v>
                </c:pt>
                <c:pt idx="362">
                  <c:v>3.8257763975155274</c:v>
                </c:pt>
                <c:pt idx="363">
                  <c:v>3.8358178053830176</c:v>
                </c:pt>
                <c:pt idx="364">
                  <c:v>3.8458592132505167</c:v>
                </c:pt>
                <c:pt idx="365">
                  <c:v>3.8559006211180069</c:v>
                </c:pt>
                <c:pt idx="366">
                  <c:v>3.8659420289855069</c:v>
                </c:pt>
                <c:pt idx="367">
                  <c:v>3.8759834368529997</c:v>
                </c:pt>
                <c:pt idx="368">
                  <c:v>3.8860248447204992</c:v>
                </c:pt>
                <c:pt idx="369">
                  <c:v>3.8960662525879912</c:v>
                </c:pt>
                <c:pt idx="370">
                  <c:v>3.9061076604554859</c:v>
                </c:pt>
                <c:pt idx="371">
                  <c:v>3.9161490683229809</c:v>
                </c:pt>
                <c:pt idx="372">
                  <c:v>3.9261904761904782</c:v>
                </c:pt>
                <c:pt idx="373">
                  <c:v>3.9362318840579702</c:v>
                </c:pt>
                <c:pt idx="374">
                  <c:v>3.9462732919254653</c:v>
                </c:pt>
                <c:pt idx="375">
                  <c:v>3.9563146997929604</c:v>
                </c:pt>
                <c:pt idx="376">
                  <c:v>3.9663561076604545</c:v>
                </c:pt>
                <c:pt idx="377">
                  <c:v>3.9763975155279496</c:v>
                </c:pt>
                <c:pt idx="378">
                  <c:v>3.9864389233954398</c:v>
                </c:pt>
                <c:pt idx="379">
                  <c:v>3.9964803312629398</c:v>
                </c:pt>
                <c:pt idx="380">
                  <c:v>4.0065217391304344</c:v>
                </c:pt>
                <c:pt idx="381">
                  <c:v>4.016563146997929</c:v>
                </c:pt>
                <c:pt idx="382">
                  <c:v>4.0266045548654148</c:v>
                </c:pt>
                <c:pt idx="383">
                  <c:v>4.0366459627329183</c:v>
                </c:pt>
                <c:pt idx="384">
                  <c:v>4.0466873706004085</c:v>
                </c:pt>
                <c:pt idx="385">
                  <c:v>4.0567287784679085</c:v>
                </c:pt>
                <c:pt idx="386">
                  <c:v>4.0667701863353996</c:v>
                </c:pt>
                <c:pt idx="387">
                  <c:v>4.0768115942029004</c:v>
                </c:pt>
                <c:pt idx="388">
                  <c:v>4.0868530020703933</c:v>
                </c:pt>
                <c:pt idx="389">
                  <c:v>4.096894409937887</c:v>
                </c:pt>
                <c:pt idx="390">
                  <c:v>4.1069358178053665</c:v>
                </c:pt>
                <c:pt idx="391">
                  <c:v>4.1169772256728772</c:v>
                </c:pt>
                <c:pt idx="392">
                  <c:v>4.1270186335403665</c:v>
                </c:pt>
                <c:pt idx="393">
                  <c:v>4.1370600414078673</c:v>
                </c:pt>
                <c:pt idx="394">
                  <c:v>4.1471014492753531</c:v>
                </c:pt>
                <c:pt idx="395">
                  <c:v>4.1571428571428459</c:v>
                </c:pt>
                <c:pt idx="396">
                  <c:v>4.1671842650103335</c:v>
                </c:pt>
                <c:pt idx="397">
                  <c:v>4.1772256728778459</c:v>
                </c:pt>
                <c:pt idx="398">
                  <c:v>4.1872670807453414</c:v>
                </c:pt>
                <c:pt idx="399">
                  <c:v>4.1973084886128404</c:v>
                </c:pt>
                <c:pt idx="400">
                  <c:v>4.2073498964803324</c:v>
                </c:pt>
                <c:pt idx="401">
                  <c:v>4.2173913043478324</c:v>
                </c:pt>
                <c:pt idx="402">
                  <c:v>4.2274327122153208</c:v>
                </c:pt>
                <c:pt idx="403">
                  <c:v>4.2374741200828154</c:v>
                </c:pt>
                <c:pt idx="404">
                  <c:v>4.247515527950295</c:v>
                </c:pt>
                <c:pt idx="405">
                  <c:v>4.2575569358178047</c:v>
                </c:pt>
                <c:pt idx="406">
                  <c:v>4.2675983436852887</c:v>
                </c:pt>
                <c:pt idx="407">
                  <c:v>4.2776397515527984</c:v>
                </c:pt>
                <c:pt idx="408">
                  <c:v>4.2876811594202895</c:v>
                </c:pt>
                <c:pt idx="409">
                  <c:v>4.2977225672877752</c:v>
                </c:pt>
                <c:pt idx="410">
                  <c:v>4.3077639751552796</c:v>
                </c:pt>
                <c:pt idx="411">
                  <c:v>4.3178053830227743</c:v>
                </c:pt>
                <c:pt idx="412">
                  <c:v>4.327846790890268</c:v>
                </c:pt>
                <c:pt idx="413">
                  <c:v>4.3378881987577635</c:v>
                </c:pt>
                <c:pt idx="414">
                  <c:v>4.3479296066252449</c:v>
                </c:pt>
                <c:pt idx="415">
                  <c:v>4.3579710144927475</c:v>
                </c:pt>
                <c:pt idx="416">
                  <c:v>4.3680124223602466</c:v>
                </c:pt>
                <c:pt idx="417">
                  <c:v>4.3780538302277385</c:v>
                </c:pt>
                <c:pt idx="418">
                  <c:v>4.3880952380952278</c:v>
                </c:pt>
                <c:pt idx="419">
                  <c:v>4.3981366459627305</c:v>
                </c:pt>
                <c:pt idx="420">
                  <c:v>4.4081780538302304</c:v>
                </c:pt>
                <c:pt idx="421">
                  <c:v>4.4182194616977224</c:v>
                </c:pt>
                <c:pt idx="422">
                  <c:v>4.428260869565209</c:v>
                </c:pt>
                <c:pt idx="423">
                  <c:v>4.4383022774327117</c:v>
                </c:pt>
                <c:pt idx="424">
                  <c:v>4.4483436853002214</c:v>
                </c:pt>
                <c:pt idx="425">
                  <c:v>4.4583850931677018</c:v>
                </c:pt>
                <c:pt idx="426">
                  <c:v>4.4684265010351965</c:v>
                </c:pt>
                <c:pt idx="427">
                  <c:v>4.4784679089026991</c:v>
                </c:pt>
                <c:pt idx="428">
                  <c:v>4.4885093167701884</c:v>
                </c:pt>
                <c:pt idx="429">
                  <c:v>4.4985507246376804</c:v>
                </c:pt>
                <c:pt idx="430">
                  <c:v>4.5085921325051794</c:v>
                </c:pt>
                <c:pt idx="431">
                  <c:v>4.5186335403726714</c:v>
                </c:pt>
                <c:pt idx="432">
                  <c:v>4.5286749482401651</c:v>
                </c:pt>
                <c:pt idx="433">
                  <c:v>4.5387163561076518</c:v>
                </c:pt>
                <c:pt idx="434">
                  <c:v>4.5487577639751544</c:v>
                </c:pt>
                <c:pt idx="435">
                  <c:v>4.558799171842657</c:v>
                </c:pt>
                <c:pt idx="436">
                  <c:v>4.5688405797101446</c:v>
                </c:pt>
                <c:pt idx="437">
                  <c:v>4.5788819875776392</c:v>
                </c:pt>
                <c:pt idx="438">
                  <c:v>4.5889233954451436</c:v>
                </c:pt>
                <c:pt idx="439">
                  <c:v>4.5989648033126294</c:v>
                </c:pt>
                <c:pt idx="440">
                  <c:v>4.6090062111801284</c:v>
                </c:pt>
                <c:pt idx="441">
                  <c:v>4.6190476190476186</c:v>
                </c:pt>
                <c:pt idx="442">
                  <c:v>4.6692546583850785</c:v>
                </c:pt>
                <c:pt idx="443">
                  <c:v>4.6792960662525873</c:v>
                </c:pt>
                <c:pt idx="444">
                  <c:v>4.6893374741200828</c:v>
                </c:pt>
                <c:pt idx="445">
                  <c:v>4.6993788819875784</c:v>
                </c:pt>
                <c:pt idx="446">
                  <c:v>4.7094202898550712</c:v>
                </c:pt>
                <c:pt idx="447">
                  <c:v>4.7194616977225783</c:v>
                </c:pt>
                <c:pt idx="448">
                  <c:v>4.729503105590072</c:v>
                </c:pt>
                <c:pt idx="449">
                  <c:v>4.739544513457556</c:v>
                </c:pt>
                <c:pt idx="450">
                  <c:v>4.7495859213250435</c:v>
                </c:pt>
                <c:pt idx="451">
                  <c:v>4.7596273291925524</c:v>
                </c:pt>
                <c:pt idx="452">
                  <c:v>4.7696687370600488</c:v>
                </c:pt>
                <c:pt idx="453">
                  <c:v>4.7797101449275434</c:v>
                </c:pt>
                <c:pt idx="454">
                  <c:v>4.7897515527950301</c:v>
                </c:pt>
                <c:pt idx="455">
                  <c:v>4.7997929606625345</c:v>
                </c:pt>
                <c:pt idx="456">
                  <c:v>4.8098343685300096</c:v>
                </c:pt>
                <c:pt idx="457">
                  <c:v>4.8198757763975051</c:v>
                </c:pt>
                <c:pt idx="458">
                  <c:v>4.8299171842650095</c:v>
                </c:pt>
                <c:pt idx="459">
                  <c:v>4.8399585921325103</c:v>
                </c:pt>
                <c:pt idx="460">
                  <c:v>4.8499999999999988</c:v>
                </c:pt>
                <c:pt idx="461">
                  <c:v>4.8600414078674854</c:v>
                </c:pt>
                <c:pt idx="462">
                  <c:v>4.8700828157349889</c:v>
                </c:pt>
                <c:pt idx="463">
                  <c:v>4.8801242236024756</c:v>
                </c:pt>
                <c:pt idx="464">
                  <c:v>4.8901656314699755</c:v>
                </c:pt>
                <c:pt idx="465">
                  <c:v>4.9002070393374737</c:v>
                </c:pt>
                <c:pt idx="466">
                  <c:v>4.9102484472049772</c:v>
                </c:pt>
                <c:pt idx="467">
                  <c:v>4.9202898550724639</c:v>
                </c:pt>
                <c:pt idx="468">
                  <c:v>4.9303312629399576</c:v>
                </c:pt>
                <c:pt idx="469">
                  <c:v>4.9403726708074505</c:v>
                </c:pt>
                <c:pt idx="470">
                  <c:v>4.9504140786749389</c:v>
                </c:pt>
                <c:pt idx="471">
                  <c:v>4.9604554865424415</c:v>
                </c:pt>
                <c:pt idx="472">
                  <c:v>4.9704968944099424</c:v>
                </c:pt>
                <c:pt idx="473">
                  <c:v>4.9805383022774325</c:v>
                </c:pt>
                <c:pt idx="474">
                  <c:v>4.9905797101449334</c:v>
                </c:pt>
                <c:pt idx="475">
                  <c:v>5.0006211180124298</c:v>
                </c:pt>
                <c:pt idx="476">
                  <c:v>5.0106625258799173</c:v>
                </c:pt>
                <c:pt idx="477">
                  <c:v>5.0207039337474075</c:v>
                </c:pt>
                <c:pt idx="478">
                  <c:v>5.0307453416149084</c:v>
                </c:pt>
                <c:pt idx="479">
                  <c:v>5.0407867494823995</c:v>
                </c:pt>
                <c:pt idx="480">
                  <c:v>5.0508281573498959</c:v>
                </c:pt>
                <c:pt idx="481">
                  <c:v>5.0608695652173905</c:v>
                </c:pt>
                <c:pt idx="482">
                  <c:v>5.070910973084886</c:v>
                </c:pt>
                <c:pt idx="483">
                  <c:v>5.0809523809523824</c:v>
                </c:pt>
              </c:numCache>
            </c:numRef>
          </c:xVal>
          <c:yVal>
            <c:numRef>
              <c:f>'WAG followed by C12 and CO2 co-'!$M$403:$M$886</c:f>
              <c:numCache>
                <c:formatCode>General</c:formatCode>
                <c:ptCount val="484"/>
                <c:pt idx="0">
                  <c:v>12.443424735067579</c:v>
                </c:pt>
                <c:pt idx="1">
                  <c:v>12.593063814933103</c:v>
                </c:pt>
                <c:pt idx="2">
                  <c:v>12.766084001027634</c:v>
                </c:pt>
                <c:pt idx="3">
                  <c:v>11.657819565773567</c:v>
                </c:pt>
                <c:pt idx="4">
                  <c:v>12.270404548973072</c:v>
                </c:pt>
                <c:pt idx="5">
                  <c:v>12.798817549748193</c:v>
                </c:pt>
                <c:pt idx="6">
                  <c:v>12.041269707928969</c:v>
                </c:pt>
                <c:pt idx="7">
                  <c:v>11.830839751868103</c:v>
                </c:pt>
                <c:pt idx="8">
                  <c:v>11.770048875672716</c:v>
                </c:pt>
                <c:pt idx="9">
                  <c:v>11.75602021193532</c:v>
                </c:pt>
                <c:pt idx="10">
                  <c:v>11.891630628063456</c:v>
                </c:pt>
                <c:pt idx="11">
                  <c:v>12.681912018603272</c:v>
                </c:pt>
                <c:pt idx="12">
                  <c:v>12.784788886010798</c:v>
                </c:pt>
                <c:pt idx="13">
                  <c:v>13.490898294126273</c:v>
                </c:pt>
                <c:pt idx="14">
                  <c:v>14.25779857843707</c:v>
                </c:pt>
                <c:pt idx="15">
                  <c:v>15.431530111132282</c:v>
                </c:pt>
                <c:pt idx="16">
                  <c:v>15.8009515895503</c:v>
                </c:pt>
                <c:pt idx="17">
                  <c:v>16.27792615662165</c:v>
                </c:pt>
                <c:pt idx="18">
                  <c:v>16.698786068743427</c:v>
                </c:pt>
                <c:pt idx="19">
                  <c:v>17.531153450495484</c:v>
                </c:pt>
                <c:pt idx="20">
                  <c:v>18.064242672516304</c:v>
                </c:pt>
                <c:pt idx="21">
                  <c:v>18.218557973627686</c:v>
                </c:pt>
                <c:pt idx="22">
                  <c:v>19.364232178848109</c:v>
                </c:pt>
                <c:pt idx="23">
                  <c:v>21.206663349692388</c:v>
                </c:pt>
                <c:pt idx="24">
                  <c:v>21.019614499860491</c:v>
                </c:pt>
                <c:pt idx="25">
                  <c:v>21.992268518986389</c:v>
                </c:pt>
                <c:pt idx="26">
                  <c:v>22.394423546124951</c:v>
                </c:pt>
                <c:pt idx="27">
                  <c:v>23.451249547675204</c:v>
                </c:pt>
                <c:pt idx="28">
                  <c:v>24.246207159460873</c:v>
                </c:pt>
                <c:pt idx="29">
                  <c:v>25.200156293603584</c:v>
                </c:pt>
                <c:pt idx="30">
                  <c:v>26.355182941315586</c:v>
                </c:pt>
                <c:pt idx="31">
                  <c:v>27.393304057882691</c:v>
                </c:pt>
                <c:pt idx="32">
                  <c:v>28.34725319202543</c:v>
                </c:pt>
                <c:pt idx="33">
                  <c:v>28.613797803035879</c:v>
                </c:pt>
                <c:pt idx="34">
                  <c:v>30.647954044957903</c:v>
                </c:pt>
                <c:pt idx="35">
                  <c:v>31.064137735833821</c:v>
                </c:pt>
                <c:pt idx="36">
                  <c:v>31.742189816474486</c:v>
                </c:pt>
                <c:pt idx="37">
                  <c:v>32.625995631930344</c:v>
                </c:pt>
                <c:pt idx="38">
                  <c:v>32.986064667856517</c:v>
                </c:pt>
                <c:pt idx="39">
                  <c:v>31.50837875418463</c:v>
                </c:pt>
                <c:pt idx="40">
                  <c:v>36.652222124562059</c:v>
                </c:pt>
                <c:pt idx="41">
                  <c:v>39.135295606080618</c:v>
                </c:pt>
                <c:pt idx="42">
                  <c:v>38.5881777203223</c:v>
                </c:pt>
                <c:pt idx="43">
                  <c:v>39.154000491063726</c:v>
                </c:pt>
                <c:pt idx="44">
                  <c:v>39.102562057360025</c:v>
                </c:pt>
                <c:pt idx="45">
                  <c:v>39.471983535777994</c:v>
                </c:pt>
                <c:pt idx="46">
                  <c:v>41.973761902279783</c:v>
                </c:pt>
                <c:pt idx="47">
                  <c:v>43.638496665783755</c:v>
                </c:pt>
                <c:pt idx="48">
                  <c:v>46.126246368548117</c:v>
                </c:pt>
                <c:pt idx="49">
                  <c:v>48.05284952181664</c:v>
                </c:pt>
                <c:pt idx="50">
                  <c:v>48.253927035385999</c:v>
                </c:pt>
                <c:pt idx="51">
                  <c:v>48.581262522591878</c:v>
                </c:pt>
                <c:pt idx="52">
                  <c:v>49.549240320472009</c:v>
                </c:pt>
                <c:pt idx="53">
                  <c:v>51.153184207780527</c:v>
                </c:pt>
                <c:pt idx="54">
                  <c:v>52.920795838692115</c:v>
                </c:pt>
                <c:pt idx="55">
                  <c:v>53.97294561899659</c:v>
                </c:pt>
                <c:pt idx="56">
                  <c:v>55.89954877226522</c:v>
                </c:pt>
                <c:pt idx="57">
                  <c:v>59.87433683119324</c:v>
                </c:pt>
                <c:pt idx="58">
                  <c:v>64.807750245509752</c:v>
                </c:pt>
                <c:pt idx="59">
                  <c:v>67.613482992988153</c:v>
                </c:pt>
                <c:pt idx="60">
                  <c:v>69.264189092754918</c:v>
                </c:pt>
                <c:pt idx="61">
                  <c:v>71.550861281949992</c:v>
                </c:pt>
                <c:pt idx="62">
                  <c:v>73.196891160470628</c:v>
                </c:pt>
                <c:pt idx="63">
                  <c:v>75.722050633201448</c:v>
                </c:pt>
                <c:pt idx="64">
                  <c:v>74.922416800170083</c:v>
                </c:pt>
                <c:pt idx="65">
                  <c:v>75.352629154783358</c:v>
                </c:pt>
                <c:pt idx="66">
                  <c:v>75.815575058117446</c:v>
                </c:pt>
                <c:pt idx="67">
                  <c:v>76.077443447882132</c:v>
                </c:pt>
                <c:pt idx="68">
                  <c:v>78.364115637077319</c:v>
                </c:pt>
                <c:pt idx="69">
                  <c:v>81.889986456408394</c:v>
                </c:pt>
                <c:pt idx="70">
                  <c:v>83.26947172391894</c:v>
                </c:pt>
                <c:pt idx="71">
                  <c:v>85.163341328466714</c:v>
                </c:pt>
                <c:pt idx="72">
                  <c:v>87.286345774059058</c:v>
                </c:pt>
                <c:pt idx="73">
                  <c:v>90.452147557463888</c:v>
                </c:pt>
                <c:pt idx="74">
                  <c:v>95.684839131511495</c:v>
                </c:pt>
                <c:pt idx="75">
                  <c:v>100.63228120956558</c:v>
                </c:pt>
                <c:pt idx="76">
                  <c:v>102.15205311444963</c:v>
                </c:pt>
                <c:pt idx="77">
                  <c:v>100.80997761690584</c:v>
                </c:pt>
                <c:pt idx="78">
                  <c:v>100.37041281980076</c:v>
                </c:pt>
                <c:pt idx="79">
                  <c:v>98.948841561078467</c:v>
                </c:pt>
                <c:pt idx="80">
                  <c:v>98.67762072882222</c:v>
                </c:pt>
                <c:pt idx="81">
                  <c:v>97.181229930166964</c:v>
                </c:pt>
                <c:pt idx="82">
                  <c:v>98.191293719259264</c:v>
                </c:pt>
                <c:pt idx="83">
                  <c:v>97.489860532389486</c:v>
                </c:pt>
                <c:pt idx="84">
                  <c:v>98.284818144175233</c:v>
                </c:pt>
                <c:pt idx="85">
                  <c:v>98.509276763973503</c:v>
                </c:pt>
                <c:pt idx="86">
                  <c:v>101.26357107774831</c:v>
                </c:pt>
                <c:pt idx="87">
                  <c:v>98.836612251179332</c:v>
                </c:pt>
                <c:pt idx="88">
                  <c:v>100.57149033337025</c:v>
                </c:pt>
                <c:pt idx="89">
                  <c:v>103.3211084258993</c:v>
                </c:pt>
                <c:pt idx="90">
                  <c:v>107.93653879550155</c:v>
                </c:pt>
                <c:pt idx="91">
                  <c:v>107.87574791930599</c:v>
                </c:pt>
                <c:pt idx="92">
                  <c:v>108.24516939772423</c:v>
                </c:pt>
                <c:pt idx="93">
                  <c:v>110.9620539415328</c:v>
                </c:pt>
                <c:pt idx="94">
                  <c:v>113.94548309635158</c:v>
                </c:pt>
                <c:pt idx="95">
                  <c:v>113.59476650291674</c:v>
                </c:pt>
                <c:pt idx="96">
                  <c:v>114.0530361850048</c:v>
                </c:pt>
                <c:pt idx="97">
                  <c:v>114.12317950369163</c:v>
                </c:pt>
                <c:pt idx="98">
                  <c:v>115.11453840780098</c:v>
                </c:pt>
                <c:pt idx="99">
                  <c:v>116.12460219689306</c:v>
                </c:pt>
                <c:pt idx="100">
                  <c:v>119.43069061767235</c:v>
                </c:pt>
                <c:pt idx="101">
                  <c:v>120.11809514080434</c:v>
                </c:pt>
                <c:pt idx="102">
                  <c:v>119.70191144992864</c:v>
                </c:pt>
                <c:pt idx="103">
                  <c:v>115.40446412504062</c:v>
                </c:pt>
                <c:pt idx="104">
                  <c:v>112.93074308601349</c:v>
                </c:pt>
                <c:pt idx="105">
                  <c:v>113.08505838712458</c:v>
                </c:pt>
                <c:pt idx="106">
                  <c:v>114.02030263628409</c:v>
                </c:pt>
                <c:pt idx="107">
                  <c:v>114.24943747732841</c:v>
                </c:pt>
                <c:pt idx="108">
                  <c:v>116.62963409143929</c:v>
                </c:pt>
                <c:pt idx="109">
                  <c:v>118.52817991723325</c:v>
                </c:pt>
                <c:pt idx="110">
                  <c:v>120.81485210642811</c:v>
                </c:pt>
                <c:pt idx="111">
                  <c:v>125.05150855512098</c:v>
                </c:pt>
                <c:pt idx="112">
                  <c:v>129.50327118112011</c:v>
                </c:pt>
                <c:pt idx="113">
                  <c:v>134.16078754193487</c:v>
                </c:pt>
                <c:pt idx="114">
                  <c:v>134.0345295682983</c:v>
                </c:pt>
                <c:pt idx="115">
                  <c:v>130.23743791671092</c:v>
                </c:pt>
                <c:pt idx="116">
                  <c:v>130.76117469623995</c:v>
                </c:pt>
                <c:pt idx="117">
                  <c:v>127.34285696556188</c:v>
                </c:pt>
                <c:pt idx="118">
                  <c:v>123.29792558794715</c:v>
                </c:pt>
                <c:pt idx="119">
                  <c:v>117.89689004905058</c:v>
                </c:pt>
                <c:pt idx="120">
                  <c:v>115.57748431113478</c:v>
                </c:pt>
                <c:pt idx="121">
                  <c:v>113.74440558278229</c:v>
                </c:pt>
                <c:pt idx="122">
                  <c:v>116.17136440935124</c:v>
                </c:pt>
                <c:pt idx="123">
                  <c:v>118.74328609454012</c:v>
                </c:pt>
                <c:pt idx="124">
                  <c:v>118.59364701467445</c:v>
                </c:pt>
                <c:pt idx="125">
                  <c:v>117.68178387174385</c:v>
                </c:pt>
                <c:pt idx="126">
                  <c:v>120.1882384594912</c:v>
                </c:pt>
                <c:pt idx="127">
                  <c:v>111.45305717234135</c:v>
                </c:pt>
                <c:pt idx="128">
                  <c:v>113.7911677952405</c:v>
                </c:pt>
                <c:pt idx="129">
                  <c:v>112.52391183762883</c:v>
                </c:pt>
                <c:pt idx="130">
                  <c:v>115.98431555951936</c:v>
                </c:pt>
                <c:pt idx="131">
                  <c:v>119.44939550265541</c:v>
                </c:pt>
                <c:pt idx="132">
                  <c:v>124.80834505033941</c:v>
                </c:pt>
                <c:pt idx="133">
                  <c:v>124.38280891697168</c:v>
                </c:pt>
                <c:pt idx="134">
                  <c:v>120.42204952178128</c:v>
                </c:pt>
                <c:pt idx="135">
                  <c:v>122.60116862232303</c:v>
                </c:pt>
                <c:pt idx="136">
                  <c:v>132.54749121213467</c:v>
                </c:pt>
                <c:pt idx="137">
                  <c:v>134.41330348920795</c:v>
                </c:pt>
                <c:pt idx="138">
                  <c:v>129.0637063840154</c:v>
                </c:pt>
                <c:pt idx="139">
                  <c:v>121.6612481519177</c:v>
                </c:pt>
                <c:pt idx="140">
                  <c:v>124.85043104155145</c:v>
                </c:pt>
                <c:pt idx="141">
                  <c:v>126.83782507101584</c:v>
                </c:pt>
                <c:pt idx="142">
                  <c:v>131.84605802526502</c:v>
                </c:pt>
                <c:pt idx="143">
                  <c:v>137.74277301621578</c:v>
                </c:pt>
                <c:pt idx="144">
                  <c:v>144.03696681305979</c:v>
                </c:pt>
                <c:pt idx="145">
                  <c:v>143.83588929949022</c:v>
                </c:pt>
                <c:pt idx="146">
                  <c:v>142.04957278359512</c:v>
                </c:pt>
                <c:pt idx="147">
                  <c:v>142.89129260783943</c:v>
                </c:pt>
                <c:pt idx="148">
                  <c:v>139.26254492109999</c:v>
                </c:pt>
                <c:pt idx="149">
                  <c:v>139.69275727571349</c:v>
                </c:pt>
                <c:pt idx="150">
                  <c:v>145.36501364686598</c:v>
                </c:pt>
                <c:pt idx="151">
                  <c:v>150.1908739725292</c:v>
                </c:pt>
                <c:pt idx="152">
                  <c:v>146.56680250703604</c:v>
                </c:pt>
                <c:pt idx="153">
                  <c:v>157.37822602732058</c:v>
                </c:pt>
                <c:pt idx="154">
                  <c:v>153.97861318162541</c:v>
                </c:pt>
                <c:pt idx="155">
                  <c:v>147.91823044707189</c:v>
                </c:pt>
                <c:pt idx="156">
                  <c:v>140.74490705601798</c:v>
                </c:pt>
                <c:pt idx="157">
                  <c:v>144.30351142406971</c:v>
                </c:pt>
                <c:pt idx="158">
                  <c:v>138.85103745147052</c:v>
                </c:pt>
                <c:pt idx="159">
                  <c:v>144.93012507100678</c:v>
                </c:pt>
                <c:pt idx="160">
                  <c:v>145.97759863006553</c:v>
                </c:pt>
                <c:pt idx="161">
                  <c:v>145.46321429302756</c:v>
                </c:pt>
                <c:pt idx="162">
                  <c:v>153.4221428533759</c:v>
                </c:pt>
                <c:pt idx="163">
                  <c:v>158.90735037469631</c:v>
                </c:pt>
                <c:pt idx="164">
                  <c:v>149.85418604283208</c:v>
                </c:pt>
                <c:pt idx="165">
                  <c:v>136.2323535538232</c:v>
                </c:pt>
                <c:pt idx="166">
                  <c:v>138.94456187638559</c:v>
                </c:pt>
                <c:pt idx="167">
                  <c:v>143.72365998959083</c:v>
                </c:pt>
                <c:pt idx="168">
                  <c:v>150.1768453087918</c:v>
                </c:pt>
                <c:pt idx="169">
                  <c:v>168.21303065383339</c:v>
                </c:pt>
                <c:pt idx="170">
                  <c:v>170.51840772801165</c:v>
                </c:pt>
                <c:pt idx="171">
                  <c:v>157.61203708961034</c:v>
                </c:pt>
                <c:pt idx="172">
                  <c:v>161.54006293608018</c:v>
                </c:pt>
                <c:pt idx="173">
                  <c:v>152.07539113458552</c:v>
                </c:pt>
                <c:pt idx="174">
                  <c:v>143.41502938736841</c:v>
                </c:pt>
                <c:pt idx="175">
                  <c:v>136.76076655459835</c:v>
                </c:pt>
                <c:pt idx="176">
                  <c:v>151.93510449721177</c:v>
                </c:pt>
                <c:pt idx="177">
                  <c:v>151.37395794771601</c:v>
                </c:pt>
                <c:pt idx="178">
                  <c:v>147.9743451020212</c:v>
                </c:pt>
                <c:pt idx="179">
                  <c:v>149.41929746697258</c:v>
                </c:pt>
                <c:pt idx="180">
                  <c:v>153.64192525192772</c:v>
                </c:pt>
                <c:pt idx="181">
                  <c:v>158.41167092264152</c:v>
                </c:pt>
                <c:pt idx="182">
                  <c:v>164.87420868433387</c:v>
                </c:pt>
                <c:pt idx="183">
                  <c:v>165.47744122504176</c:v>
                </c:pt>
                <c:pt idx="184">
                  <c:v>161.16128901517061</c:v>
                </c:pt>
                <c:pt idx="185">
                  <c:v>160.41776983708871</c:v>
                </c:pt>
                <c:pt idx="186">
                  <c:v>154.40882553623871</c:v>
                </c:pt>
                <c:pt idx="187">
                  <c:v>145.48191917801122</c:v>
                </c:pt>
                <c:pt idx="188">
                  <c:v>156.17176094590445</c:v>
                </c:pt>
                <c:pt idx="189">
                  <c:v>163.2515599120421</c:v>
                </c:pt>
                <c:pt idx="190">
                  <c:v>161.84869353830254</c:v>
                </c:pt>
                <c:pt idx="191">
                  <c:v>169.42417195649526</c:v>
                </c:pt>
                <c:pt idx="192">
                  <c:v>177.80863665021067</c:v>
                </c:pt>
                <c:pt idx="193">
                  <c:v>175.34426805367511</c:v>
                </c:pt>
                <c:pt idx="194">
                  <c:v>171.49106174713756</c:v>
                </c:pt>
                <c:pt idx="195">
                  <c:v>167.92310493659394</c:v>
                </c:pt>
                <c:pt idx="196">
                  <c:v>166.60908676652457</c:v>
                </c:pt>
                <c:pt idx="197">
                  <c:v>169.90114652356641</c:v>
                </c:pt>
                <c:pt idx="198">
                  <c:v>169.53640126639414</c:v>
                </c:pt>
                <c:pt idx="199">
                  <c:v>176.89677350727987</c:v>
                </c:pt>
                <c:pt idx="200">
                  <c:v>158.29008917025072</c:v>
                </c:pt>
                <c:pt idx="201">
                  <c:v>129.4565089686624</c:v>
                </c:pt>
                <c:pt idx="202">
                  <c:v>129.54068095108676</c:v>
                </c:pt>
                <c:pt idx="203">
                  <c:v>139.30463091231229</c:v>
                </c:pt>
                <c:pt idx="204">
                  <c:v>142.43302292575092</c:v>
                </c:pt>
                <c:pt idx="205">
                  <c:v>147.09053928656539</c:v>
                </c:pt>
                <c:pt idx="206">
                  <c:v>148.75995027131478</c:v>
                </c:pt>
                <c:pt idx="207">
                  <c:v>160.22604476601092</c:v>
                </c:pt>
                <c:pt idx="208">
                  <c:v>164.4206152234915</c:v>
                </c:pt>
                <c:pt idx="209">
                  <c:v>167.03929912113787</c:v>
                </c:pt>
                <c:pt idx="210">
                  <c:v>167.31519617464028</c:v>
                </c:pt>
                <c:pt idx="211">
                  <c:v>174.97017035401103</c:v>
                </c:pt>
                <c:pt idx="212">
                  <c:v>124.72884928916096</c:v>
                </c:pt>
                <c:pt idx="213">
                  <c:v>133.67446053237163</c:v>
                </c:pt>
                <c:pt idx="214">
                  <c:v>150.7800778495</c:v>
                </c:pt>
                <c:pt idx="215">
                  <c:v>115.16597684150453</c:v>
                </c:pt>
                <c:pt idx="216">
                  <c:v>112.93541930725927</c:v>
                </c:pt>
                <c:pt idx="217">
                  <c:v>153.63724903068237</c:v>
                </c:pt>
                <c:pt idx="218">
                  <c:v>151.65920744370987</c:v>
                </c:pt>
                <c:pt idx="219">
                  <c:v>137.16292158173701</c:v>
                </c:pt>
                <c:pt idx="220">
                  <c:v>154.33400599630573</c:v>
                </c:pt>
                <c:pt idx="221">
                  <c:v>94.894557740971905</c:v>
                </c:pt>
                <c:pt idx="222">
                  <c:v>91.480916231539609</c:v>
                </c:pt>
                <c:pt idx="223">
                  <c:v>84.611547221462857</c:v>
                </c:pt>
                <c:pt idx="224">
                  <c:v>79.056196381455209</c:v>
                </c:pt>
                <c:pt idx="225">
                  <c:v>80.889275109807912</c:v>
                </c:pt>
                <c:pt idx="226">
                  <c:v>78.541812044417497</c:v>
                </c:pt>
                <c:pt idx="227">
                  <c:v>75.965214137982969</c:v>
                </c:pt>
                <c:pt idx="228">
                  <c:v>78.784975549198961</c:v>
                </c:pt>
                <c:pt idx="229">
                  <c:v>84.653633212675018</c:v>
                </c:pt>
                <c:pt idx="230">
                  <c:v>88.534896846687019</c:v>
                </c:pt>
                <c:pt idx="231">
                  <c:v>91.354658257903083</c:v>
                </c:pt>
                <c:pt idx="232">
                  <c:v>95.750306228952851</c:v>
                </c:pt>
                <c:pt idx="233">
                  <c:v>100.26285973114774</c:v>
                </c:pt>
                <c:pt idx="234">
                  <c:v>101.67975476862412</c:v>
                </c:pt>
                <c:pt idx="235">
                  <c:v>108.1563211940538</c:v>
                </c:pt>
                <c:pt idx="236">
                  <c:v>117.94832848275438</c:v>
                </c:pt>
                <c:pt idx="237">
                  <c:v>120.80082344269094</c:v>
                </c:pt>
                <c:pt idx="238">
                  <c:v>125.86049483064389</c:v>
                </c:pt>
                <c:pt idx="239">
                  <c:v>132.56619609711782</c:v>
                </c:pt>
                <c:pt idx="240">
                  <c:v>133.64640320489676</c:v>
                </c:pt>
                <c:pt idx="241">
                  <c:v>137.95320297227681</c:v>
                </c:pt>
                <c:pt idx="242">
                  <c:v>138.4161488756111</c:v>
                </c:pt>
                <c:pt idx="243">
                  <c:v>139.66469994823871</c:v>
                </c:pt>
                <c:pt idx="244">
                  <c:v>145.4491856292901</c:v>
                </c:pt>
                <c:pt idx="245">
                  <c:v>140.61864908238141</c:v>
                </c:pt>
                <c:pt idx="246">
                  <c:v>142.98949325400082</c:v>
                </c:pt>
                <c:pt idx="247">
                  <c:v>136.47551705860496</c:v>
                </c:pt>
                <c:pt idx="248">
                  <c:v>139.82836769184158</c:v>
                </c:pt>
                <c:pt idx="249">
                  <c:v>141.80640927881404</c:v>
                </c:pt>
                <c:pt idx="250">
                  <c:v>136.0546571464829</c:v>
                </c:pt>
                <c:pt idx="251">
                  <c:v>149.08260953727549</c:v>
                </c:pt>
                <c:pt idx="252">
                  <c:v>138.35068177816956</c:v>
                </c:pt>
                <c:pt idx="253">
                  <c:v>161.5213580510972</c:v>
                </c:pt>
                <c:pt idx="254">
                  <c:v>159.97820503998381</c:v>
                </c:pt>
                <c:pt idx="255">
                  <c:v>124.07885453599511</c:v>
                </c:pt>
                <c:pt idx="256">
                  <c:v>149.667137193</c:v>
                </c:pt>
                <c:pt idx="257">
                  <c:v>160.95553528035538</c:v>
                </c:pt>
                <c:pt idx="258">
                  <c:v>169.56913481511481</c:v>
                </c:pt>
                <c:pt idx="259">
                  <c:v>158.24332695779287</c:v>
                </c:pt>
                <c:pt idx="260">
                  <c:v>159.2767718531141</c:v>
                </c:pt>
                <c:pt idx="261">
                  <c:v>170.53711261299509</c:v>
                </c:pt>
                <c:pt idx="262">
                  <c:v>166.87563137753557</c:v>
                </c:pt>
                <c:pt idx="263">
                  <c:v>161.37171897123147</c:v>
                </c:pt>
                <c:pt idx="264">
                  <c:v>157.42966446102398</c:v>
                </c:pt>
                <c:pt idx="265">
                  <c:v>152.32323086061336</c:v>
                </c:pt>
                <c:pt idx="266">
                  <c:v>150.51820945973537</c:v>
                </c:pt>
                <c:pt idx="267">
                  <c:v>147.59557118111115</c:v>
                </c:pt>
                <c:pt idx="268">
                  <c:v>157.59800842587271</c:v>
                </c:pt>
                <c:pt idx="269">
                  <c:v>156.75628860162942</c:v>
                </c:pt>
                <c:pt idx="270">
                  <c:v>159.57605001284512</c:v>
                </c:pt>
                <c:pt idx="271">
                  <c:v>158.32749894021771</c:v>
                </c:pt>
                <c:pt idx="272">
                  <c:v>160.4130936158424</c:v>
                </c:pt>
                <c:pt idx="273">
                  <c:v>163.78464913406305</c:v>
                </c:pt>
                <c:pt idx="274">
                  <c:v>165.59902297743261</c:v>
                </c:pt>
                <c:pt idx="275">
                  <c:v>165.85153892470561</c:v>
                </c:pt>
                <c:pt idx="276">
                  <c:v>160.24942587224001</c:v>
                </c:pt>
                <c:pt idx="277">
                  <c:v>165.38391680012617</c:v>
                </c:pt>
                <c:pt idx="278">
                  <c:v>175.14786676135083</c:v>
                </c:pt>
                <c:pt idx="279">
                  <c:v>178.05180015499181</c:v>
                </c:pt>
                <c:pt idx="280">
                  <c:v>177.27554742818918</c:v>
                </c:pt>
                <c:pt idx="281">
                  <c:v>176.03634879805279</c:v>
                </c:pt>
                <c:pt idx="282">
                  <c:v>176.81727774610098</c:v>
                </c:pt>
                <c:pt idx="283">
                  <c:v>181.74133871792628</c:v>
                </c:pt>
                <c:pt idx="284">
                  <c:v>186.25856844136658</c:v>
                </c:pt>
                <c:pt idx="285">
                  <c:v>181.9798260014617</c:v>
                </c:pt>
                <c:pt idx="286">
                  <c:v>173.79176260006992</c:v>
                </c:pt>
                <c:pt idx="287">
                  <c:v>167.8810189453821</c:v>
                </c:pt>
                <c:pt idx="288">
                  <c:v>168.98928338063621</c:v>
                </c:pt>
                <c:pt idx="289">
                  <c:v>174.6381586455594</c:v>
                </c:pt>
                <c:pt idx="290">
                  <c:v>173.90399190996919</c:v>
                </c:pt>
                <c:pt idx="291">
                  <c:v>189.52257087093369</c:v>
                </c:pt>
                <c:pt idx="292">
                  <c:v>6.1305260532407315</c:v>
                </c:pt>
                <c:pt idx="293">
                  <c:v>-11.335160299813523</c:v>
                </c:pt>
                <c:pt idx="294">
                  <c:v>129.8820451020305</c:v>
                </c:pt>
                <c:pt idx="295">
                  <c:v>136.16221023513626</c:v>
                </c:pt>
                <c:pt idx="296">
                  <c:v>56.984432101290167</c:v>
                </c:pt>
                <c:pt idx="297">
                  <c:v>-22.83398834322999</c:v>
                </c:pt>
                <c:pt idx="298">
                  <c:v>-39.060476066147849</c:v>
                </c:pt>
                <c:pt idx="299">
                  <c:v>173.44572222788071</c:v>
                </c:pt>
                <c:pt idx="300">
                  <c:v>161.23610855510341</c:v>
                </c:pt>
                <c:pt idx="301">
                  <c:v>143.77509842329482</c:v>
                </c:pt>
                <c:pt idx="302">
                  <c:v>153.88508875670962</c:v>
                </c:pt>
                <c:pt idx="303">
                  <c:v>124.53244799683748</c:v>
                </c:pt>
                <c:pt idx="304">
                  <c:v>157.08830031008128</c:v>
                </c:pt>
                <c:pt idx="305">
                  <c:v>132.96367490301043</c:v>
                </c:pt>
                <c:pt idx="306">
                  <c:v>115.25014882392895</c:v>
                </c:pt>
                <c:pt idx="307">
                  <c:v>25.635044869462767</c:v>
                </c:pt>
                <c:pt idx="308">
                  <c:v>84.410469707893597</c:v>
                </c:pt>
                <c:pt idx="309">
                  <c:v>46.472286740737147</c:v>
                </c:pt>
                <c:pt idx="310">
                  <c:v>118.86019162568491</c:v>
                </c:pt>
                <c:pt idx="311">
                  <c:v>121.06269183245533</c:v>
                </c:pt>
                <c:pt idx="312">
                  <c:v>124.37813269572602</c:v>
                </c:pt>
                <c:pt idx="313">
                  <c:v>124.76158283788133</c:v>
                </c:pt>
                <c:pt idx="314">
                  <c:v>124.77561150161897</c:v>
                </c:pt>
                <c:pt idx="315">
                  <c:v>126.25797363653678</c:v>
                </c:pt>
                <c:pt idx="316">
                  <c:v>126.88458728347371</c:v>
                </c:pt>
                <c:pt idx="317">
                  <c:v>136.02659981900814</c:v>
                </c:pt>
                <c:pt idx="318">
                  <c:v>133.88956670967858</c:v>
                </c:pt>
                <c:pt idx="319">
                  <c:v>138.62657883167162</c:v>
                </c:pt>
                <c:pt idx="320">
                  <c:v>144.06970036177998</c:v>
                </c:pt>
                <c:pt idx="321">
                  <c:v>142.33949850083525</c:v>
                </c:pt>
                <c:pt idx="322">
                  <c:v>140.58123931241579</c:v>
                </c:pt>
                <c:pt idx="323">
                  <c:v>142.06360144733279</c:v>
                </c:pt>
                <c:pt idx="324">
                  <c:v>149.19016262592825</c:v>
                </c:pt>
                <c:pt idx="325">
                  <c:v>150.21893130000404</c:v>
                </c:pt>
                <c:pt idx="326">
                  <c:v>159.44511581796277</c:v>
                </c:pt>
                <c:pt idx="327">
                  <c:v>148.71786428010242</c:v>
                </c:pt>
                <c:pt idx="328">
                  <c:v>161.17064145766221</c:v>
                </c:pt>
                <c:pt idx="329">
                  <c:v>157.59333220462696</c:v>
                </c:pt>
                <c:pt idx="330">
                  <c:v>112.3275105453057</c:v>
                </c:pt>
                <c:pt idx="331">
                  <c:v>147.37111256131328</c:v>
                </c:pt>
                <c:pt idx="332">
                  <c:v>139.81901524934958</c:v>
                </c:pt>
                <c:pt idx="333">
                  <c:v>138.13557560086227</c:v>
                </c:pt>
                <c:pt idx="334">
                  <c:v>140.0995885240975</c:v>
                </c:pt>
                <c:pt idx="335">
                  <c:v>142.36287960706423</c:v>
                </c:pt>
                <c:pt idx="336">
                  <c:v>143.07834145767148</c:v>
                </c:pt>
                <c:pt idx="337">
                  <c:v>141.08159498571541</c:v>
                </c:pt>
                <c:pt idx="338">
                  <c:v>145.23875567322952</c:v>
                </c:pt>
                <c:pt idx="339">
                  <c:v>148.741245386332</c:v>
                </c:pt>
                <c:pt idx="340">
                  <c:v>146.85205200302997</c:v>
                </c:pt>
                <c:pt idx="341">
                  <c:v>145.45386185053621</c:v>
                </c:pt>
                <c:pt idx="342">
                  <c:v>139.63196639951815</c:v>
                </c:pt>
                <c:pt idx="343">
                  <c:v>146.04306572750613</c:v>
                </c:pt>
                <c:pt idx="344">
                  <c:v>151.79014163859199</c:v>
                </c:pt>
                <c:pt idx="345">
                  <c:v>145.38371853184918</c:v>
                </c:pt>
                <c:pt idx="346">
                  <c:v>88.053246058369908</c:v>
                </c:pt>
                <c:pt idx="347">
                  <c:v>39.701118376822215</c:v>
                </c:pt>
                <c:pt idx="348">
                  <c:v>16.923244688541679</c:v>
                </c:pt>
                <c:pt idx="349">
                  <c:v>68.567432127130957</c:v>
                </c:pt>
                <c:pt idx="350">
                  <c:v>91.349982036657067</c:v>
                </c:pt>
                <c:pt idx="351">
                  <c:v>46.631278263094245</c:v>
                </c:pt>
                <c:pt idx="352">
                  <c:v>-10.371858723179209</c:v>
                </c:pt>
                <c:pt idx="353">
                  <c:v>65.850547583322651</c:v>
                </c:pt>
                <c:pt idx="354">
                  <c:v>-7.8279943654652637</c:v>
                </c:pt>
                <c:pt idx="355">
                  <c:v>111.23327477378891</c:v>
                </c:pt>
                <c:pt idx="356">
                  <c:v>131.30829258199844</c:v>
                </c:pt>
                <c:pt idx="357">
                  <c:v>99.365025251954449</c:v>
                </c:pt>
                <c:pt idx="358">
                  <c:v>148.23621349178578</c:v>
                </c:pt>
                <c:pt idx="359">
                  <c:v>143.97617593686388</c:v>
                </c:pt>
                <c:pt idx="360">
                  <c:v>128.07702370115163</c:v>
                </c:pt>
                <c:pt idx="361">
                  <c:v>113.19728769702391</c:v>
                </c:pt>
                <c:pt idx="362">
                  <c:v>95.577286042858319</c:v>
                </c:pt>
                <c:pt idx="363">
                  <c:v>103.05456381488881</c:v>
                </c:pt>
                <c:pt idx="364">
                  <c:v>110.73291910048847</c:v>
                </c:pt>
                <c:pt idx="365">
                  <c:v>125.11697565256218</c:v>
                </c:pt>
                <c:pt idx="366">
                  <c:v>129.31154611004268</c:v>
                </c:pt>
                <c:pt idx="367">
                  <c:v>134.28704551557141</c:v>
                </c:pt>
                <c:pt idx="368">
                  <c:v>134.17949242691779</c:v>
                </c:pt>
                <c:pt idx="369">
                  <c:v>141.57727443776994</c:v>
                </c:pt>
                <c:pt idx="370">
                  <c:v>145.07976415087188</c:v>
                </c:pt>
                <c:pt idx="371">
                  <c:v>148.31570925296441</c:v>
                </c:pt>
                <c:pt idx="372">
                  <c:v>146.36572499346676</c:v>
                </c:pt>
                <c:pt idx="373">
                  <c:v>143.58337335221742</c:v>
                </c:pt>
                <c:pt idx="374">
                  <c:v>107.43618312220123</c:v>
                </c:pt>
                <c:pt idx="375">
                  <c:v>47.108252830165746</c:v>
                </c:pt>
                <c:pt idx="376">
                  <c:v>33.074912871526863</c:v>
                </c:pt>
                <c:pt idx="377">
                  <c:v>82.231350607351843</c:v>
                </c:pt>
                <c:pt idx="378">
                  <c:v>71.101944042353409</c:v>
                </c:pt>
                <c:pt idx="379">
                  <c:v>-9.4740242439860598</c:v>
                </c:pt>
                <c:pt idx="380">
                  <c:v>-29.567746937178562</c:v>
                </c:pt>
                <c:pt idx="381">
                  <c:v>49.020827319696792</c:v>
                </c:pt>
                <c:pt idx="382">
                  <c:v>120.74938500898716</c:v>
                </c:pt>
                <c:pt idx="383">
                  <c:v>130.13456104930262</c:v>
                </c:pt>
                <c:pt idx="384">
                  <c:v>149.52217433438017</c:v>
                </c:pt>
                <c:pt idx="385">
                  <c:v>158.67821553365198</c:v>
                </c:pt>
                <c:pt idx="386">
                  <c:v>56.413933109302945</c:v>
                </c:pt>
                <c:pt idx="387">
                  <c:v>145.63623447912218</c:v>
                </c:pt>
                <c:pt idx="388">
                  <c:v>131.71512383038242</c:v>
                </c:pt>
                <c:pt idx="389">
                  <c:v>108.80631594721996</c:v>
                </c:pt>
                <c:pt idx="390">
                  <c:v>102.35780684926495</c:v>
                </c:pt>
                <c:pt idx="391">
                  <c:v>101.61428767118316</c:v>
                </c:pt>
                <c:pt idx="392">
                  <c:v>100.13192553626529</c:v>
                </c:pt>
                <c:pt idx="393">
                  <c:v>-22.160612483835067</c:v>
                </c:pt>
                <c:pt idx="394">
                  <c:v>-125.70150330828689</c:v>
                </c:pt>
                <c:pt idx="395">
                  <c:v>13.771471568874111</c:v>
                </c:pt>
                <c:pt idx="396">
                  <c:v>80.557263401356479</c:v>
                </c:pt>
                <c:pt idx="397">
                  <c:v>140.9459845695869</c:v>
                </c:pt>
                <c:pt idx="398">
                  <c:v>154.81565678462314</c:v>
                </c:pt>
                <c:pt idx="399">
                  <c:v>-36.764451434461193</c:v>
                </c:pt>
                <c:pt idx="400">
                  <c:v>53.425827733238201</c:v>
                </c:pt>
                <c:pt idx="401">
                  <c:v>159.15519010072344</c:v>
                </c:pt>
                <c:pt idx="402">
                  <c:v>167.0813851123504</c:v>
                </c:pt>
                <c:pt idx="403">
                  <c:v>165.96844445585083</c:v>
                </c:pt>
                <c:pt idx="404">
                  <c:v>156.5178013180938</c:v>
                </c:pt>
                <c:pt idx="405">
                  <c:v>149.48476456441378</c:v>
                </c:pt>
                <c:pt idx="406">
                  <c:v>142.58733822686222</c:v>
                </c:pt>
                <c:pt idx="407">
                  <c:v>130.32160989913501</c:v>
                </c:pt>
                <c:pt idx="408">
                  <c:v>116.99437934861164</c:v>
                </c:pt>
                <c:pt idx="409">
                  <c:v>124.32669426202237</c:v>
                </c:pt>
                <c:pt idx="410">
                  <c:v>130.08312261559954</c:v>
                </c:pt>
                <c:pt idx="411">
                  <c:v>140.49239110874501</c:v>
                </c:pt>
                <c:pt idx="412">
                  <c:v>130.0597415093703</c:v>
                </c:pt>
                <c:pt idx="413">
                  <c:v>121.18427358484639</c:v>
                </c:pt>
                <c:pt idx="414">
                  <c:v>9.5675486689020168</c:v>
                </c:pt>
                <c:pt idx="415">
                  <c:v>37.428474851364399</c:v>
                </c:pt>
                <c:pt idx="416">
                  <c:v>140.84310770217974</c:v>
                </c:pt>
                <c:pt idx="417">
                  <c:v>141.25929139305572</c:v>
                </c:pt>
                <c:pt idx="418">
                  <c:v>146.63694582572307</c:v>
                </c:pt>
                <c:pt idx="419">
                  <c:v>6.8787214525683584</c:v>
                </c:pt>
                <c:pt idx="420">
                  <c:v>119.12673623669505</c:v>
                </c:pt>
                <c:pt idx="421">
                  <c:v>139.74887193066306</c:v>
                </c:pt>
                <c:pt idx="422">
                  <c:v>149.86353848532369</c:v>
                </c:pt>
                <c:pt idx="423">
                  <c:v>76.750819307276998</c:v>
                </c:pt>
                <c:pt idx="424">
                  <c:v>101.23551375027364</c:v>
                </c:pt>
                <c:pt idx="425">
                  <c:v>135.89098940288022</c:v>
                </c:pt>
                <c:pt idx="426">
                  <c:v>155.77895836125717</c:v>
                </c:pt>
                <c:pt idx="427">
                  <c:v>86.019089816447888</c:v>
                </c:pt>
                <c:pt idx="428">
                  <c:v>106.07072651842807</c:v>
                </c:pt>
                <c:pt idx="429">
                  <c:v>107.71208017570331</c:v>
                </c:pt>
                <c:pt idx="430">
                  <c:v>138.73880814157076</c:v>
                </c:pt>
                <c:pt idx="431">
                  <c:v>139.84239635557961</c:v>
                </c:pt>
                <c:pt idx="432">
                  <c:v>137.84097366237734</c:v>
                </c:pt>
                <c:pt idx="433">
                  <c:v>143.71430754709971</c:v>
                </c:pt>
                <c:pt idx="434">
                  <c:v>138.57514039796786</c:v>
                </c:pt>
                <c:pt idx="435">
                  <c:v>152.14085823202672</c:v>
                </c:pt>
                <c:pt idx="436">
                  <c:v>144.70099022996226</c:v>
                </c:pt>
                <c:pt idx="437">
                  <c:v>146.88478555175018</c:v>
                </c:pt>
                <c:pt idx="438">
                  <c:v>145.32760387689967</c:v>
                </c:pt>
                <c:pt idx="439">
                  <c:v>149.48008834316801</c:v>
                </c:pt>
                <c:pt idx="440">
                  <c:v>154.45091152745101</c:v>
                </c:pt>
                <c:pt idx="441">
                  <c:v>149.61569875929612</c:v>
                </c:pt>
                <c:pt idx="442">
                  <c:v>162.59221271638461</c:v>
                </c:pt>
                <c:pt idx="443">
                  <c:v>157.60736086836434</c:v>
                </c:pt>
                <c:pt idx="444">
                  <c:v>159.24403830439351</c:v>
                </c:pt>
                <c:pt idx="445">
                  <c:v>159.47784936668376</c:v>
                </c:pt>
                <c:pt idx="446">
                  <c:v>160.97424016533859</c:v>
                </c:pt>
                <c:pt idx="447">
                  <c:v>89.437407547126043</c:v>
                </c:pt>
                <c:pt idx="448">
                  <c:v>137.60716260008775</c:v>
                </c:pt>
                <c:pt idx="449">
                  <c:v>135.41869105705447</c:v>
                </c:pt>
                <c:pt idx="450">
                  <c:v>136.71400434214007</c:v>
                </c:pt>
                <c:pt idx="451">
                  <c:v>135.72732165927721</c:v>
                </c:pt>
                <c:pt idx="452">
                  <c:v>135.08667934860281</c:v>
                </c:pt>
                <c:pt idx="453">
                  <c:v>134.64243833025228</c:v>
                </c:pt>
                <c:pt idx="454">
                  <c:v>132.49605277843088</c:v>
                </c:pt>
                <c:pt idx="455">
                  <c:v>132.52411010590566</c:v>
                </c:pt>
                <c:pt idx="456">
                  <c:v>125.12165187380798</c:v>
                </c:pt>
                <c:pt idx="457">
                  <c:v>121.52563773578933</c:v>
                </c:pt>
                <c:pt idx="458">
                  <c:v>127.89932729381181</c:v>
                </c:pt>
                <c:pt idx="459">
                  <c:v>134.55826634782801</c:v>
                </c:pt>
                <c:pt idx="460">
                  <c:v>139.58052796581441</c:v>
                </c:pt>
                <c:pt idx="461">
                  <c:v>145.07508792962659</c:v>
                </c:pt>
                <c:pt idx="462">
                  <c:v>150.44338991980212</c:v>
                </c:pt>
                <c:pt idx="463">
                  <c:v>161.09114569648361</c:v>
                </c:pt>
                <c:pt idx="464">
                  <c:v>166.58570566029579</c:v>
                </c:pt>
                <c:pt idx="465">
                  <c:v>174.76909284044152</c:v>
                </c:pt>
                <c:pt idx="466">
                  <c:v>187.7128732488093</c:v>
                </c:pt>
                <c:pt idx="467">
                  <c:v>185.55713525449701</c:v>
                </c:pt>
                <c:pt idx="468">
                  <c:v>168.18029710511283</c:v>
                </c:pt>
                <c:pt idx="469">
                  <c:v>143.74236487457418</c:v>
                </c:pt>
                <c:pt idx="470">
                  <c:v>166.20693173938596</c:v>
                </c:pt>
                <c:pt idx="471">
                  <c:v>161.35301408624818</c:v>
                </c:pt>
                <c:pt idx="472">
                  <c:v>153.73077345559798</c:v>
                </c:pt>
                <c:pt idx="473">
                  <c:v>154.80630434213177</c:v>
                </c:pt>
                <c:pt idx="474">
                  <c:v>157.57930354088955</c:v>
                </c:pt>
                <c:pt idx="475">
                  <c:v>155.24586913923625</c:v>
                </c:pt>
                <c:pt idx="476">
                  <c:v>150.17216908754605</c:v>
                </c:pt>
                <c:pt idx="477">
                  <c:v>153.47358128707918</c:v>
                </c:pt>
                <c:pt idx="478">
                  <c:v>155.0822013956342</c:v>
                </c:pt>
                <c:pt idx="479">
                  <c:v>154.63328415603698</c:v>
                </c:pt>
                <c:pt idx="480">
                  <c:v>132.10325019378365</c:v>
                </c:pt>
                <c:pt idx="481">
                  <c:v>98.266113259191997</c:v>
                </c:pt>
                <c:pt idx="482">
                  <c:v>23.385782450234089</c:v>
                </c:pt>
                <c:pt idx="483">
                  <c:v>122.81627479962971</c:v>
                </c:pt>
              </c:numCache>
            </c:numRef>
          </c:yVal>
          <c:smooth val="0"/>
        </c:ser>
        <c:ser>
          <c:idx val="0"/>
          <c:order val="1"/>
          <c:tx>
            <c:v>WAG</c:v>
          </c:tx>
          <c:spPr>
            <a:ln w="28575">
              <a:noFill/>
            </a:ln>
          </c:spPr>
          <c:xVal>
            <c:numRef>
              <c:f>'WAG followed by C12 and CO2 co-'!$J$4:$J$397</c:f>
              <c:numCache>
                <c:formatCode>General</c:formatCode>
                <c:ptCount val="394"/>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2.6308488612836389</c:v>
                </c:pt>
                <c:pt idx="258">
                  <c:v>2.6408902691511402</c:v>
                </c:pt>
                <c:pt idx="259">
                  <c:v>2.6509316770186371</c:v>
                </c:pt>
                <c:pt idx="260">
                  <c:v>2.6810559006211179</c:v>
                </c:pt>
                <c:pt idx="261">
                  <c:v>2.6910973084886152</c:v>
                </c:pt>
                <c:pt idx="262">
                  <c:v>2.7011387163561116</c:v>
                </c:pt>
                <c:pt idx="263">
                  <c:v>2.7111801242235987</c:v>
                </c:pt>
                <c:pt idx="264">
                  <c:v>2.7212215320911017</c:v>
                </c:pt>
                <c:pt idx="265">
                  <c:v>2.7312629399585835</c:v>
                </c:pt>
                <c:pt idx="266">
                  <c:v>2.741304347826095</c:v>
                </c:pt>
                <c:pt idx="267">
                  <c:v>2.7513457556935808</c:v>
                </c:pt>
                <c:pt idx="268">
                  <c:v>2.7613871635610807</c:v>
                </c:pt>
                <c:pt idx="269">
                  <c:v>2.7714285714285709</c:v>
                </c:pt>
                <c:pt idx="270">
                  <c:v>2.781469979296066</c:v>
                </c:pt>
                <c:pt idx="271">
                  <c:v>2.7915113871635606</c:v>
                </c:pt>
                <c:pt idx="272">
                  <c:v>2.8015527950310553</c:v>
                </c:pt>
                <c:pt idx="273">
                  <c:v>2.8115942028985512</c:v>
                </c:pt>
                <c:pt idx="274">
                  <c:v>2.8216356107660427</c:v>
                </c:pt>
                <c:pt idx="275">
                  <c:v>2.8316770186335387</c:v>
                </c:pt>
                <c:pt idx="276">
                  <c:v>2.8417184265010347</c:v>
                </c:pt>
                <c:pt idx="277">
                  <c:v>2.8517598343685222</c:v>
                </c:pt>
                <c:pt idx="278">
                  <c:v>2.8618012422360284</c:v>
                </c:pt>
                <c:pt idx="279">
                  <c:v>2.8718426501035128</c:v>
                </c:pt>
                <c:pt idx="280">
                  <c:v>2.881884057971019</c:v>
                </c:pt>
                <c:pt idx="281">
                  <c:v>2.8919254658385043</c:v>
                </c:pt>
                <c:pt idx="282">
                  <c:v>2.9019668737060038</c:v>
                </c:pt>
                <c:pt idx="283">
                  <c:v>2.9120082815734967</c:v>
                </c:pt>
                <c:pt idx="284">
                  <c:v>2.9220496894409886</c:v>
                </c:pt>
                <c:pt idx="285">
                  <c:v>2.9320910973084877</c:v>
                </c:pt>
                <c:pt idx="286">
                  <c:v>2.9421325051759832</c:v>
                </c:pt>
                <c:pt idx="287">
                  <c:v>2.9521739130434734</c:v>
                </c:pt>
                <c:pt idx="288">
                  <c:v>2.9622153209109725</c:v>
                </c:pt>
                <c:pt idx="289">
                  <c:v>2.9722567287784667</c:v>
                </c:pt>
                <c:pt idx="290">
                  <c:v>2.9822981366459627</c:v>
                </c:pt>
                <c:pt idx="291">
                  <c:v>2.9923395445134582</c:v>
                </c:pt>
                <c:pt idx="292">
                  <c:v>3.0023809523809573</c:v>
                </c:pt>
                <c:pt idx="293">
                  <c:v>3.0124223602484426</c:v>
                </c:pt>
                <c:pt idx="294">
                  <c:v>3.0224637681159416</c:v>
                </c:pt>
                <c:pt idx="295">
                  <c:v>3.0325051759834363</c:v>
                </c:pt>
                <c:pt idx="296">
                  <c:v>3.0425465838509314</c:v>
                </c:pt>
                <c:pt idx="297">
                  <c:v>3.052587991718426</c:v>
                </c:pt>
                <c:pt idx="298">
                  <c:v>3.0626293995859197</c:v>
                </c:pt>
                <c:pt idx="299">
                  <c:v>3.0726708074534157</c:v>
                </c:pt>
                <c:pt idx="300">
                  <c:v>3.0827122153209112</c:v>
                </c:pt>
                <c:pt idx="301">
                  <c:v>3.0927536231883983</c:v>
                </c:pt>
                <c:pt idx="302">
                  <c:v>3.1027950310559</c:v>
                </c:pt>
                <c:pt idx="303">
                  <c:v>3.1128364389233947</c:v>
                </c:pt>
                <c:pt idx="304">
                  <c:v>3.1228778467908898</c:v>
                </c:pt>
                <c:pt idx="305">
                  <c:v>3.1329192546583848</c:v>
                </c:pt>
                <c:pt idx="306">
                  <c:v>3.1429606625258795</c:v>
                </c:pt>
                <c:pt idx="307">
                  <c:v>3.1530020703933741</c:v>
                </c:pt>
                <c:pt idx="308">
                  <c:v>3.1630434782608687</c:v>
                </c:pt>
                <c:pt idx="309">
                  <c:v>3.1730848861283651</c:v>
                </c:pt>
                <c:pt idx="310">
                  <c:v>3.1831262939958602</c:v>
                </c:pt>
                <c:pt idx="311">
                  <c:v>3.1931677018633611</c:v>
                </c:pt>
                <c:pt idx="312">
                  <c:v>3.2032091097308477</c:v>
                </c:pt>
                <c:pt idx="313">
                  <c:v>3.2132505175983441</c:v>
                </c:pt>
                <c:pt idx="314">
                  <c:v>3.2232919254658392</c:v>
                </c:pt>
                <c:pt idx="315">
                  <c:v>3.2333333333333352</c:v>
                </c:pt>
                <c:pt idx="316">
                  <c:v>3.2433747412008387</c:v>
                </c:pt>
                <c:pt idx="317">
                  <c:v>3.2534161490683222</c:v>
                </c:pt>
                <c:pt idx="318">
                  <c:v>3.2634575569358217</c:v>
                </c:pt>
                <c:pt idx="319">
                  <c:v>3.2734989648033141</c:v>
                </c:pt>
                <c:pt idx="320">
                  <c:v>3.2835403726708092</c:v>
                </c:pt>
                <c:pt idx="321">
                  <c:v>3.2935817805383087</c:v>
                </c:pt>
                <c:pt idx="322">
                  <c:v>3.3036231884057972</c:v>
                </c:pt>
                <c:pt idx="323">
                  <c:v>3.3136645962732865</c:v>
                </c:pt>
                <c:pt idx="324">
                  <c:v>3.3237060041407864</c:v>
                </c:pt>
                <c:pt idx="325">
                  <c:v>3.3337474120082762</c:v>
                </c:pt>
                <c:pt idx="326">
                  <c:v>3.3437888198757761</c:v>
                </c:pt>
                <c:pt idx="327">
                  <c:v>3.3538302277432708</c:v>
                </c:pt>
                <c:pt idx="328">
                  <c:v>3.3638716356107627</c:v>
                </c:pt>
                <c:pt idx="329">
                  <c:v>3.3739130434782587</c:v>
                </c:pt>
                <c:pt idx="330">
                  <c:v>3.3839544513457551</c:v>
                </c:pt>
                <c:pt idx="331">
                  <c:v>3.3939958592132462</c:v>
                </c:pt>
                <c:pt idx="332">
                  <c:v>3.4040372670807488</c:v>
                </c:pt>
                <c:pt idx="333">
                  <c:v>3.4140786749482324</c:v>
                </c:pt>
                <c:pt idx="334">
                  <c:v>3.4241200828157394</c:v>
                </c:pt>
                <c:pt idx="335">
                  <c:v>3.4341614906832247</c:v>
                </c:pt>
                <c:pt idx="336">
                  <c:v>3.4442028985507238</c:v>
                </c:pt>
                <c:pt idx="337">
                  <c:v>3.4542443064182167</c:v>
                </c:pt>
                <c:pt idx="338">
                  <c:v>3.464285714285714</c:v>
                </c:pt>
                <c:pt idx="339">
                  <c:v>3.4743271221532077</c:v>
                </c:pt>
                <c:pt idx="340">
                  <c:v>3.4843685300207028</c:v>
                </c:pt>
                <c:pt idx="341">
                  <c:v>3.4944099378881939</c:v>
                </c:pt>
                <c:pt idx="342">
                  <c:v>3.5044513457556952</c:v>
                </c:pt>
                <c:pt idx="343">
                  <c:v>3.5144927536231867</c:v>
                </c:pt>
                <c:pt idx="344">
                  <c:v>3.5245341614906875</c:v>
                </c:pt>
                <c:pt idx="345">
                  <c:v>3.5345755693581777</c:v>
                </c:pt>
                <c:pt idx="346">
                  <c:v>3.5446169772256741</c:v>
                </c:pt>
                <c:pt idx="347">
                  <c:v>3.5546583850931581</c:v>
                </c:pt>
                <c:pt idx="348">
                  <c:v>3.5646997929606652</c:v>
                </c:pt>
                <c:pt idx="349">
                  <c:v>3.5747412008281572</c:v>
                </c:pt>
                <c:pt idx="350">
                  <c:v>3.5847826086956562</c:v>
                </c:pt>
                <c:pt idx="351">
                  <c:v>3.5948240165631464</c:v>
                </c:pt>
                <c:pt idx="352">
                  <c:v>3.6048654244306366</c:v>
                </c:pt>
                <c:pt idx="353">
                  <c:v>3.6149068322981361</c:v>
                </c:pt>
                <c:pt idx="354">
                  <c:v>3.6249482401656312</c:v>
                </c:pt>
                <c:pt idx="355">
                  <c:v>3.6349896480331259</c:v>
                </c:pt>
                <c:pt idx="356">
                  <c:v>3.6450310559006249</c:v>
                </c:pt>
                <c:pt idx="357">
                  <c:v>3.6550724637681102</c:v>
                </c:pt>
                <c:pt idx="358">
                  <c:v>3.6651138716356155</c:v>
                </c:pt>
                <c:pt idx="359">
                  <c:v>3.6751552795031008</c:v>
                </c:pt>
                <c:pt idx="360">
                  <c:v>3.6851966873706012</c:v>
                </c:pt>
                <c:pt idx="361">
                  <c:v>3.6952380952380937</c:v>
                </c:pt>
                <c:pt idx="362">
                  <c:v>3.7052795031055887</c:v>
                </c:pt>
                <c:pt idx="363">
                  <c:v>3.7153209109730843</c:v>
                </c:pt>
                <c:pt idx="364">
                  <c:v>3.7253623188405802</c:v>
                </c:pt>
                <c:pt idx="365">
                  <c:v>3.7354037267080744</c:v>
                </c:pt>
                <c:pt idx="366">
                  <c:v>3.7454451345755628</c:v>
                </c:pt>
                <c:pt idx="367">
                  <c:v>3.7554865424430641</c:v>
                </c:pt>
                <c:pt idx="368">
                  <c:v>3.7655279503105636</c:v>
                </c:pt>
                <c:pt idx="369">
                  <c:v>3.7755693581780552</c:v>
                </c:pt>
                <c:pt idx="370">
                  <c:v>3.7856107660455529</c:v>
                </c:pt>
                <c:pt idx="371">
                  <c:v>3.7956521739130364</c:v>
                </c:pt>
                <c:pt idx="372">
                  <c:v>3.8056935817805382</c:v>
                </c:pt>
                <c:pt idx="373">
                  <c:v>3.8157349896480324</c:v>
                </c:pt>
                <c:pt idx="374">
                  <c:v>3.8257763975155274</c:v>
                </c:pt>
                <c:pt idx="375">
                  <c:v>3.8358178053830176</c:v>
                </c:pt>
                <c:pt idx="376">
                  <c:v>3.8458592132505167</c:v>
                </c:pt>
                <c:pt idx="377">
                  <c:v>3.8559006211180069</c:v>
                </c:pt>
                <c:pt idx="378">
                  <c:v>3.8659420289855069</c:v>
                </c:pt>
                <c:pt idx="379">
                  <c:v>3.8759834368529997</c:v>
                </c:pt>
                <c:pt idx="380">
                  <c:v>3.8860248447204992</c:v>
                </c:pt>
                <c:pt idx="381">
                  <c:v>3.8960662525879912</c:v>
                </c:pt>
                <c:pt idx="382">
                  <c:v>3.9061076604554859</c:v>
                </c:pt>
                <c:pt idx="383">
                  <c:v>3.9161490683229809</c:v>
                </c:pt>
                <c:pt idx="384">
                  <c:v>3.9261904761904782</c:v>
                </c:pt>
                <c:pt idx="385">
                  <c:v>3.9362318840579702</c:v>
                </c:pt>
                <c:pt idx="386">
                  <c:v>3.9462732919254653</c:v>
                </c:pt>
                <c:pt idx="387">
                  <c:v>3.9563146997929604</c:v>
                </c:pt>
                <c:pt idx="388">
                  <c:v>3.9663561076604545</c:v>
                </c:pt>
                <c:pt idx="389">
                  <c:v>3.9763975155279496</c:v>
                </c:pt>
                <c:pt idx="390">
                  <c:v>3.9864389233954398</c:v>
                </c:pt>
                <c:pt idx="391">
                  <c:v>3.9964803312629398</c:v>
                </c:pt>
                <c:pt idx="392">
                  <c:v>4.0065217391304344</c:v>
                </c:pt>
                <c:pt idx="393">
                  <c:v>4.016563146997929</c:v>
                </c:pt>
              </c:numCache>
            </c:numRef>
          </c:xVal>
          <c:yVal>
            <c:numRef>
              <c:f>'WAG followed by C12 and CO2 co-'!$M$4:$M$397</c:f>
              <c:numCache>
                <c:formatCode>General</c:formatCode>
                <c:ptCount val="394"/>
                <c:pt idx="0">
                  <c:v>0</c:v>
                </c:pt>
                <c:pt idx="1">
                  <c:v>0</c:v>
                </c:pt>
                <c:pt idx="2">
                  <c:v>0</c:v>
                </c:pt>
                <c:pt idx="3">
                  <c:v>0</c:v>
                </c:pt>
                <c:pt idx="4">
                  <c:v>0</c:v>
                </c:pt>
                <c:pt idx="5">
                  <c:v>0</c:v>
                </c:pt>
                <c:pt idx="6">
                  <c:v>0</c:v>
                </c:pt>
                <c:pt idx="7">
                  <c:v>0</c:v>
                </c:pt>
                <c:pt idx="8">
                  <c:v>0</c:v>
                </c:pt>
                <c:pt idx="9">
                  <c:v>0</c:v>
                </c:pt>
                <c:pt idx="10">
                  <c:v>0.38345014215541212</c:v>
                </c:pt>
                <c:pt idx="11">
                  <c:v>0.98200646161751259</c:v>
                </c:pt>
                <c:pt idx="12">
                  <c:v>1.2204937451531914</c:v>
                </c:pt>
                <c:pt idx="13">
                  <c:v>1.3748090462645139</c:v>
                </c:pt>
                <c:pt idx="14">
                  <c:v>1.3841614887561124</c:v>
                </c:pt>
                <c:pt idx="15">
                  <c:v>1.4215712587224849</c:v>
                </c:pt>
                <c:pt idx="16">
                  <c:v>1.4917145774094536</c:v>
                </c:pt>
                <c:pt idx="17">
                  <c:v>1.6179725510459906</c:v>
                </c:pt>
                <c:pt idx="18">
                  <c:v>1.7302018609451388</c:v>
                </c:pt>
                <c:pt idx="19">
                  <c:v>2.0014226932014023</c:v>
                </c:pt>
                <c:pt idx="20">
                  <c:v>2.2025002067707002</c:v>
                </c:pt>
                <c:pt idx="21">
                  <c:v>1.9078982682854488</c:v>
                </c:pt>
                <c:pt idx="22">
                  <c:v>1.879840940810664</c:v>
                </c:pt>
                <c:pt idx="23">
                  <c:v>1.8237262858610872</c:v>
                </c:pt>
                <c:pt idx="24">
                  <c:v>1.5525054536048264</c:v>
                </c:pt>
                <c:pt idx="25">
                  <c:v>0.72013807185283918</c:v>
                </c:pt>
                <c:pt idx="26">
                  <c:v>1.4823621349178608</c:v>
                </c:pt>
                <c:pt idx="27">
                  <c:v>1.7956689583863026</c:v>
                </c:pt>
                <c:pt idx="28">
                  <c:v>1.6974683122245544</c:v>
                </c:pt>
                <c:pt idx="29">
                  <c:v>1.7068207547161458</c:v>
                </c:pt>
                <c:pt idx="30">
                  <c:v>1.6273249935375869</c:v>
                </c:pt>
                <c:pt idx="31">
                  <c:v>1.7535829671741219</c:v>
                </c:pt>
                <c:pt idx="32">
                  <c:v>1.6787634272413601</c:v>
                </c:pt>
                <c:pt idx="33">
                  <c:v>1.9172507107770411</c:v>
                </c:pt>
                <c:pt idx="34">
                  <c:v>2.0715660118883688</c:v>
                </c:pt>
                <c:pt idx="35">
                  <c:v>1.9546604807434265</c:v>
                </c:pt>
                <c:pt idx="36">
                  <c:v>2.0201275781845989</c:v>
                </c:pt>
                <c:pt idx="37">
                  <c:v>1.8096976221236958</c:v>
                </c:pt>
                <c:pt idx="38">
                  <c:v>1.9686891444808234</c:v>
                </c:pt>
                <c:pt idx="39">
                  <c:v>2.0014226932014023</c:v>
                </c:pt>
                <c:pt idx="40">
                  <c:v>2.0014226932014023</c:v>
                </c:pt>
                <c:pt idx="41">
                  <c:v>2.0528611269051686</c:v>
                </c:pt>
                <c:pt idx="42">
                  <c:v>2.1697666580501203</c:v>
                </c:pt>
                <c:pt idx="43">
                  <c:v>2.4409874903063802</c:v>
                </c:pt>
                <c:pt idx="44">
                  <c:v>2.4830734815185593</c:v>
                </c:pt>
                <c:pt idx="45">
                  <c:v>2.3334344016530348</c:v>
                </c:pt>
                <c:pt idx="46">
                  <c:v>2.4222826053231841</c:v>
                </c:pt>
                <c:pt idx="47">
                  <c:v>2.5111308089933506</c:v>
                </c:pt>
                <c:pt idx="48">
                  <c:v>2.6607698888588742</c:v>
                </c:pt>
                <c:pt idx="49">
                  <c:v>2.8618474024281624</c:v>
                </c:pt>
                <c:pt idx="50">
                  <c:v>2.1323568880837387</c:v>
                </c:pt>
                <c:pt idx="51">
                  <c:v>0.52841300077514053</c:v>
                </c:pt>
                <c:pt idx="52">
                  <c:v>1.3607803825271199</c:v>
                </c:pt>
                <c:pt idx="53">
                  <c:v>2.642065003875679</c:v>
                </c:pt>
                <c:pt idx="54">
                  <c:v>3.0629249159974776</c:v>
                </c:pt>
                <c:pt idx="55">
                  <c:v>3.4791086068734578</c:v>
                </c:pt>
                <c:pt idx="56">
                  <c:v>4.2880948823964475</c:v>
                </c:pt>
                <c:pt idx="57">
                  <c:v>4.4657912897367664</c:v>
                </c:pt>
                <c:pt idx="58">
                  <c:v>4.5826968208817087</c:v>
                </c:pt>
                <c:pt idx="59">
                  <c:v>4.2460088911842888</c:v>
                </c:pt>
                <c:pt idx="60">
                  <c:v>4.6762212457976702</c:v>
                </c:pt>
                <c:pt idx="61">
                  <c:v>5.485207521320663</c:v>
                </c:pt>
                <c:pt idx="62">
                  <c:v>5.3028348927345466</c:v>
                </c:pt>
                <c:pt idx="63">
                  <c:v>5.9762107521294112</c:v>
                </c:pt>
                <c:pt idx="64">
                  <c:v>6.5887957353289064</c:v>
                </c:pt>
                <c:pt idx="65">
                  <c:v>6.7851970276524058</c:v>
                </c:pt>
                <c:pt idx="66">
                  <c:v>6.2100218144192976</c:v>
                </c:pt>
                <c:pt idx="67">
                  <c:v>5.6395228224319816</c:v>
                </c:pt>
                <c:pt idx="68">
                  <c:v>5.5600270612534155</c:v>
                </c:pt>
                <c:pt idx="69">
                  <c:v>4.9848518480203055</c:v>
                </c:pt>
                <c:pt idx="70">
                  <c:v>4.8679463168753507</c:v>
                </c:pt>
                <c:pt idx="71">
                  <c:v>4.6808974670434615</c:v>
                </c:pt>
                <c:pt idx="72">
                  <c:v>4.6341352545854688</c:v>
                </c:pt>
                <c:pt idx="73">
                  <c:v>4.2132753424636924</c:v>
                </c:pt>
                <c:pt idx="74">
                  <c:v>4.3488857585918215</c:v>
                </c:pt>
                <c:pt idx="75">
                  <c:v>2.3427868441446331</c:v>
                </c:pt>
                <c:pt idx="76">
                  <c:v>1.0100637890922997</c:v>
                </c:pt>
                <c:pt idx="77">
                  <c:v>2.978752933573102</c:v>
                </c:pt>
                <c:pt idx="78">
                  <c:v>3.0909822434722591</c:v>
                </c:pt>
                <c:pt idx="79">
                  <c:v>3.0722773584890621</c:v>
                </c:pt>
                <c:pt idx="80">
                  <c:v>2.9740767123273213</c:v>
                </c:pt>
                <c:pt idx="81">
                  <c:v>2.9039333936403486</c:v>
                </c:pt>
                <c:pt idx="82">
                  <c:v>2.8665236236739675</c:v>
                </c:pt>
                <c:pt idx="83">
                  <c:v>2.7168845438084461</c:v>
                </c:pt>
                <c:pt idx="84">
                  <c:v>2.7776754200038103</c:v>
                </c:pt>
                <c:pt idx="85">
                  <c:v>2.782351641249615</c:v>
                </c:pt>
                <c:pt idx="86">
                  <c:v>2.8478187386907745</c:v>
                </c:pt>
                <c:pt idx="87">
                  <c:v>2.6467412251214792</c:v>
                </c:pt>
                <c:pt idx="88">
                  <c:v>2.744941871283225</c:v>
                </c:pt>
                <c:pt idx="89">
                  <c:v>2.9273144998693406</c:v>
                </c:pt>
                <c:pt idx="90">
                  <c:v>3.0676011372432668</c:v>
                </c:pt>
                <c:pt idx="91">
                  <c:v>3.7830629878503164</c:v>
                </c:pt>
                <c:pt idx="92">
                  <c:v>4.3629144223291982</c:v>
                </c:pt>
                <c:pt idx="93">
                  <c:v>4.7183072370098396</c:v>
                </c:pt>
                <c:pt idx="94">
                  <c:v>4.9614707417913184</c:v>
                </c:pt>
                <c:pt idx="95">
                  <c:v>5.1859293615896043</c:v>
                </c:pt>
                <c:pt idx="96">
                  <c:v>5.3589495476841211</c:v>
                </c:pt>
                <c:pt idx="97">
                  <c:v>5.4384453088626881</c:v>
                </c:pt>
                <c:pt idx="98">
                  <c:v>5.5413221762702314</c:v>
                </c:pt>
                <c:pt idx="99">
                  <c:v>6.0790876195369608</c:v>
                </c:pt>
                <c:pt idx="100">
                  <c:v>6.5420335228709297</c:v>
                </c:pt>
                <c:pt idx="101">
                  <c:v>9.3524424915959886E-2</c:v>
                </c:pt>
                <c:pt idx="102">
                  <c:v>1.6600585422581728</c:v>
                </c:pt>
                <c:pt idx="103">
                  <c:v>2.1837953217875157</c:v>
                </c:pt>
                <c:pt idx="104">
                  <c:v>5.1625482553606155</c:v>
                </c:pt>
                <c:pt idx="105">
                  <c:v>6.1632596019613297</c:v>
                </c:pt>
                <c:pt idx="106">
                  <c:v>6.4438328767091759</c:v>
                </c:pt>
                <c:pt idx="107">
                  <c:v>6.8974263375515443</c:v>
                </c:pt>
                <c:pt idx="108">
                  <c:v>7.1686471698078185</c:v>
                </c:pt>
                <c:pt idx="109">
                  <c:v>6.4438328767091759</c:v>
                </c:pt>
                <c:pt idx="110">
                  <c:v>6.6075006203120852</c:v>
                </c:pt>
                <c:pt idx="111">
                  <c:v>5.031614060478284</c:v>
                </c:pt>
                <c:pt idx="112">
                  <c:v>2.8618474024281624</c:v>
                </c:pt>
                <c:pt idx="113">
                  <c:v>3.3154408632705401</c:v>
                </c:pt>
                <c:pt idx="114">
                  <c:v>3.5445757043146302</c:v>
                </c:pt>
                <c:pt idx="115">
                  <c:v>3.0301913672768852</c:v>
                </c:pt>
                <c:pt idx="116">
                  <c:v>3.6474525717221802</c:v>
                </c:pt>
                <c:pt idx="117">
                  <c:v>3.6427763504763808</c:v>
                </c:pt>
                <c:pt idx="118">
                  <c:v>3.806444094079287</c:v>
                </c:pt>
                <c:pt idx="119">
                  <c:v>4.1992466787262881</c:v>
                </c:pt>
                <c:pt idx="120">
                  <c:v>6.4064231067428077</c:v>
                </c:pt>
                <c:pt idx="121">
                  <c:v>5.1344909278858255</c:v>
                </c:pt>
                <c:pt idx="122">
                  <c:v>7.9355474541186428</c:v>
                </c:pt>
                <c:pt idx="123">
                  <c:v>8.5995708710219141</c:v>
                </c:pt>
                <c:pt idx="124">
                  <c:v>7.3510197983939314</c:v>
                </c:pt>
                <c:pt idx="125">
                  <c:v>5.4010355388962932</c:v>
                </c:pt>
                <c:pt idx="126">
                  <c:v>3.8578825277830737</c:v>
                </c:pt>
                <c:pt idx="127">
                  <c:v>5.0690238304446771</c:v>
                </c:pt>
                <c:pt idx="128">
                  <c:v>4.9661469630371187</c:v>
                </c:pt>
                <c:pt idx="129">
                  <c:v>4.737012121993037</c:v>
                </c:pt>
                <c:pt idx="130">
                  <c:v>4.3909717498040015</c:v>
                </c:pt>
                <c:pt idx="131">
                  <c:v>4.2132753424636924</c:v>
                </c:pt>
                <c:pt idx="132">
                  <c:v>4.1150746963019342</c:v>
                </c:pt>
                <c:pt idx="133">
                  <c:v>4.0729887050897631</c:v>
                </c:pt>
                <c:pt idx="134">
                  <c:v>4.1244271387935365</c:v>
                </c:pt>
                <c:pt idx="135">
                  <c:v>3.8345014215540787</c:v>
                </c:pt>
                <c:pt idx="136">
                  <c:v>3.7550056603755237</c:v>
                </c:pt>
                <c:pt idx="137">
                  <c:v>3.4604037218902688</c:v>
                </c:pt>
                <c:pt idx="138">
                  <c:v>4.3675906435750047</c:v>
                </c:pt>
                <c:pt idx="139">
                  <c:v>5.1438433703774296</c:v>
                </c:pt>
                <c:pt idx="140">
                  <c:v>5.424416645125274</c:v>
                </c:pt>
                <c:pt idx="141">
                  <c:v>5.485207521320663</c:v>
                </c:pt>
                <c:pt idx="142">
                  <c:v>5.1111098216568385</c:v>
                </c:pt>
                <c:pt idx="143">
                  <c:v>6.0650589557995671</c:v>
                </c:pt>
                <c:pt idx="144">
                  <c:v>6.7898732488982017</c:v>
                </c:pt>
                <c:pt idx="145">
                  <c:v>6.5700908503457081</c:v>
                </c:pt>
                <c:pt idx="146">
                  <c:v>6.7150537089654385</c:v>
                </c:pt>
                <c:pt idx="147">
                  <c:v>7.2715240372153565</c:v>
                </c:pt>
                <c:pt idx="148">
                  <c:v>7.3042575859359475</c:v>
                </c:pt>
                <c:pt idx="149">
                  <c:v>7.3276386921649328</c:v>
                </c:pt>
                <c:pt idx="150">
                  <c:v>7.4632491082930814</c:v>
                </c:pt>
                <c:pt idx="151">
                  <c:v>24.512751770471329</c:v>
                </c:pt>
                <c:pt idx="152">
                  <c:v>14.388732773319402</c:v>
                </c:pt>
                <c:pt idx="153">
                  <c:v>10.788042414055202</c:v>
                </c:pt>
                <c:pt idx="154">
                  <c:v>6.9769220987301255</c:v>
                </c:pt>
                <c:pt idx="155">
                  <c:v>8.8894965882613821</c:v>
                </c:pt>
                <c:pt idx="156">
                  <c:v>10.25962941328007</c:v>
                </c:pt>
                <c:pt idx="157">
                  <c:v>11.3912749547631</c:v>
                </c:pt>
                <c:pt idx="158">
                  <c:v>12.247023442744041</c:v>
                </c:pt>
                <c:pt idx="159">
                  <c:v>12.158175239073922</c:v>
                </c:pt>
                <c:pt idx="160">
                  <c:v>10.194162315838897</c:v>
                </c:pt>
                <c:pt idx="161">
                  <c:v>9.0297832256352848</c:v>
                </c:pt>
                <c:pt idx="162">
                  <c:v>7.6970601705829456</c:v>
                </c:pt>
                <c:pt idx="163">
                  <c:v>7.7251174980577355</c:v>
                </c:pt>
                <c:pt idx="164">
                  <c:v>7.2528191522321714</c:v>
                </c:pt>
                <c:pt idx="165">
                  <c:v>7.1686471698078185</c:v>
                </c:pt>
                <c:pt idx="166">
                  <c:v>6.7057012664738487</c:v>
                </c:pt>
                <c:pt idx="167">
                  <c:v>5.9621820883920176</c:v>
                </c:pt>
                <c:pt idx="168">
                  <c:v>5.8920387697050396</c:v>
                </c:pt>
                <c:pt idx="169">
                  <c:v>5.7751332385601151</c:v>
                </c:pt>
                <c:pt idx="170">
                  <c:v>4.9287371930707424</c:v>
                </c:pt>
                <c:pt idx="171">
                  <c:v>5.6395228224319816</c:v>
                </c:pt>
                <c:pt idx="172">
                  <c:v>6.0697351770453531</c:v>
                </c:pt>
                <c:pt idx="173">
                  <c:v>6.3736895580222166</c:v>
                </c:pt>
                <c:pt idx="174">
                  <c:v>5.8920387697050396</c:v>
                </c:pt>
                <c:pt idx="175">
                  <c:v>5.1111098216568385</c:v>
                </c:pt>
                <c:pt idx="176">
                  <c:v>4.6341352545854688</c:v>
                </c:pt>
                <c:pt idx="177">
                  <c:v>4.7323359007472305</c:v>
                </c:pt>
                <c:pt idx="178">
                  <c:v>4.8118316619257815</c:v>
                </c:pt>
                <c:pt idx="179">
                  <c:v>4.3161522098712375</c:v>
                </c:pt>
                <c:pt idx="180">
                  <c:v>4.3021235461338465</c:v>
                </c:pt>
                <c:pt idx="181">
                  <c:v>4.484496174719963</c:v>
                </c:pt>
                <c:pt idx="182">
                  <c:v>4.1244271387935365</c:v>
                </c:pt>
                <c:pt idx="183">
                  <c:v>4.2600375549216754</c:v>
                </c:pt>
                <c:pt idx="184">
                  <c:v>4.2834186611506571</c:v>
                </c:pt>
                <c:pt idx="185">
                  <c:v>4.2787424399048799</c:v>
                </c:pt>
                <c:pt idx="186">
                  <c:v>4.3535619798376253</c:v>
                </c:pt>
                <c:pt idx="187">
                  <c:v>4.7229834582556345</c:v>
                </c:pt>
                <c:pt idx="188">
                  <c:v>5.2233391315559885</c:v>
                </c:pt>
                <c:pt idx="189">
                  <c:v>6.2053455931734938</c:v>
                </c:pt>
                <c:pt idx="190">
                  <c:v>7.6128881881585855</c:v>
                </c:pt>
                <c:pt idx="191">
                  <c:v>7.7391461617951407</c:v>
                </c:pt>
                <c:pt idx="192">
                  <c:v>7.7297937193035438</c:v>
                </c:pt>
                <c:pt idx="193">
                  <c:v>7.9589285603476156</c:v>
                </c:pt>
                <c:pt idx="194">
                  <c:v>8.1179200827047389</c:v>
                </c:pt>
                <c:pt idx="195">
                  <c:v>8.4078457999441927</c:v>
                </c:pt>
                <c:pt idx="196">
                  <c:v>9.3197089428747386</c:v>
                </c:pt>
                <c:pt idx="197">
                  <c:v>10.568260015502709</c:v>
                </c:pt>
                <c:pt idx="198">
                  <c:v>11.265016981126564</c:v>
                </c:pt>
                <c:pt idx="199">
                  <c:v>11.718610441968933</c:v>
                </c:pt>
                <c:pt idx="200">
                  <c:v>11.040558361328277</c:v>
                </c:pt>
                <c:pt idx="201">
                  <c:v>0.33668792969743688</c:v>
                </c:pt>
                <c:pt idx="202">
                  <c:v>3.6193952442474</c:v>
                </c:pt>
                <c:pt idx="203">
                  <c:v>7.2902289221985574</c:v>
                </c:pt>
                <c:pt idx="204">
                  <c:v>8.3096451537824567</c:v>
                </c:pt>
                <c:pt idx="205">
                  <c:v>7.6035357456669868</c:v>
                </c:pt>
                <c:pt idx="206">
                  <c:v>10.021142129744387</c:v>
                </c:pt>
                <c:pt idx="207">
                  <c:v>9.3804998190701312</c:v>
                </c:pt>
                <c:pt idx="208">
                  <c:v>8.824029490820168</c:v>
                </c:pt>
                <c:pt idx="209">
                  <c:v>10.788042414055202</c:v>
                </c:pt>
                <c:pt idx="210">
                  <c:v>11.975802610487831</c:v>
                </c:pt>
                <c:pt idx="211">
                  <c:v>13.009247505809109</c:v>
                </c:pt>
                <c:pt idx="212">
                  <c:v>11.091996795032049</c:v>
                </c:pt>
                <c:pt idx="213">
                  <c:v>12.639826027391068</c:v>
                </c:pt>
                <c:pt idx="214">
                  <c:v>13.299173223048548</c:v>
                </c:pt>
                <c:pt idx="215">
                  <c:v>12.045945929174771</c:v>
                </c:pt>
                <c:pt idx="216">
                  <c:v>12.22831855776086</c:v>
                </c:pt>
                <c:pt idx="217">
                  <c:v>10.339125174458625</c:v>
                </c:pt>
                <c:pt idx="218">
                  <c:v>9.4366144740196827</c:v>
                </c:pt>
                <c:pt idx="219">
                  <c:v>8.0243956577887872</c:v>
                </c:pt>
                <c:pt idx="220">
                  <c:v>6.8787214525683584</c:v>
                </c:pt>
                <c:pt idx="221">
                  <c:v>6.3643371155306179</c:v>
                </c:pt>
                <c:pt idx="222">
                  <c:v>5.8499527784928773</c:v>
                </c:pt>
                <c:pt idx="223">
                  <c:v>5.157872034114817</c:v>
                </c:pt>
                <c:pt idx="224">
                  <c:v>2.2539386404744812</c:v>
                </c:pt>
                <c:pt idx="225">
                  <c:v>1.7676116309115155</c:v>
                </c:pt>
                <c:pt idx="226">
                  <c:v>6.4765664254297697</c:v>
                </c:pt>
                <c:pt idx="227">
                  <c:v>6.5560621866083375</c:v>
                </c:pt>
                <c:pt idx="228">
                  <c:v>6.0463540708163785</c:v>
                </c:pt>
                <c:pt idx="229">
                  <c:v>6.1352022744865344</c:v>
                </c:pt>
                <c:pt idx="230">
                  <c:v>5.9154198759340417</c:v>
                </c:pt>
                <c:pt idx="231">
                  <c:v>5.8639814422302665</c:v>
                </c:pt>
                <c:pt idx="232">
                  <c:v>5.8452765572470655</c:v>
                </c:pt>
                <c:pt idx="233">
                  <c:v>5.5880843887282046</c:v>
                </c:pt>
                <c:pt idx="234">
                  <c:v>5.3168635564719375</c:v>
                </c:pt>
                <c:pt idx="235">
                  <c:v>5.4103879813878919</c:v>
                </c:pt>
                <c:pt idx="236">
                  <c:v>5.7564283535769185</c:v>
                </c:pt>
                <c:pt idx="237">
                  <c:v>6.7618159214234073</c:v>
                </c:pt>
                <c:pt idx="238">
                  <c:v>7.7484986042867234</c:v>
                </c:pt>
                <c:pt idx="239">
                  <c:v>8.0664816490009859</c:v>
                </c:pt>
                <c:pt idx="240">
                  <c:v>8.0010145515597966</c:v>
                </c:pt>
                <c:pt idx="241">
                  <c:v>8.5013702248601479</c:v>
                </c:pt>
                <c:pt idx="242">
                  <c:v>8.814677048328587</c:v>
                </c:pt>
                <c:pt idx="243">
                  <c:v>8.9596399069483539</c:v>
                </c:pt>
                <c:pt idx="244">
                  <c:v>9.6891304212927487</c:v>
                </c:pt>
                <c:pt idx="245">
                  <c:v>11.325807857321967</c:v>
                </c:pt>
                <c:pt idx="246">
                  <c:v>11.419332282237885</c:v>
                </c:pt>
                <c:pt idx="247">
                  <c:v>11.929040398029848</c:v>
                </c:pt>
                <c:pt idx="248">
                  <c:v>12.097384362878543</c:v>
                </c:pt>
                <c:pt idx="249">
                  <c:v>2.9273144998693406</c:v>
                </c:pt>
                <c:pt idx="250">
                  <c:v>1.16437909020362</c:v>
                </c:pt>
                <c:pt idx="251">
                  <c:v>9.2448894029419719</c:v>
                </c:pt>
                <c:pt idx="252">
                  <c:v>10.170781209609935</c:v>
                </c:pt>
                <c:pt idx="253">
                  <c:v>9.9556750323032492</c:v>
                </c:pt>
                <c:pt idx="254">
                  <c:v>12.232994779006686</c:v>
                </c:pt>
                <c:pt idx="255">
                  <c:v>12.130117911599131</c:v>
                </c:pt>
                <c:pt idx="256">
                  <c:v>12.429396071330185</c:v>
                </c:pt>
                <c:pt idx="257">
                  <c:v>5.3028348927345466</c:v>
                </c:pt>
                <c:pt idx="258">
                  <c:v>7.0143318686964697</c:v>
                </c:pt>
                <c:pt idx="259">
                  <c:v>7.9542523391018198</c:v>
                </c:pt>
                <c:pt idx="260">
                  <c:v>18.541217239587684</c:v>
                </c:pt>
                <c:pt idx="261">
                  <c:v>17.119645980865229</c:v>
                </c:pt>
                <c:pt idx="262">
                  <c:v>16.14231574049353</c:v>
                </c:pt>
                <c:pt idx="263">
                  <c:v>14.014635073655587</c:v>
                </c:pt>
                <c:pt idx="264">
                  <c:v>12.775436443519238</c:v>
                </c:pt>
                <c:pt idx="265">
                  <c:v>12.059974592912166</c:v>
                </c:pt>
                <c:pt idx="266">
                  <c:v>11.475446937187504</c:v>
                </c:pt>
                <c:pt idx="267">
                  <c:v>10.287686740754848</c:v>
                </c:pt>
                <c:pt idx="268">
                  <c:v>3.2265926596003953</c:v>
                </c:pt>
                <c:pt idx="269">
                  <c:v>8.7071239596752434</c:v>
                </c:pt>
                <c:pt idx="270">
                  <c:v>8.7164764021668404</c:v>
                </c:pt>
                <c:pt idx="271">
                  <c:v>8.3002927112908473</c:v>
                </c:pt>
                <c:pt idx="272">
                  <c:v>8.4218744636815597</c:v>
                </c:pt>
                <c:pt idx="273">
                  <c:v>8.0898627552299693</c:v>
                </c:pt>
                <c:pt idx="274">
                  <c:v>7.8513754716942712</c:v>
                </c:pt>
                <c:pt idx="275">
                  <c:v>7.7905845954988955</c:v>
                </c:pt>
                <c:pt idx="276">
                  <c:v>7.654974179370754</c:v>
                </c:pt>
                <c:pt idx="277">
                  <c:v>7.4445442233098769</c:v>
                </c:pt>
                <c:pt idx="278">
                  <c:v>7.1873520547910061</c:v>
                </c:pt>
                <c:pt idx="279">
                  <c:v>8.7445337296416259</c:v>
                </c:pt>
                <c:pt idx="280">
                  <c:v>10.086609227185567</c:v>
                </c:pt>
                <c:pt idx="281">
                  <c:v>10.479411811832566</c:v>
                </c:pt>
                <c:pt idx="282">
                  <c:v>10.671136882910259</c:v>
                </c:pt>
                <c:pt idx="283">
                  <c:v>11.054587025065688</c:v>
                </c:pt>
                <c:pt idx="284">
                  <c:v>11.363217627288332</c:v>
                </c:pt>
                <c:pt idx="285">
                  <c:v>12.172203902811303</c:v>
                </c:pt>
                <c:pt idx="286">
                  <c:v>12.808169992239794</c:v>
                </c:pt>
                <c:pt idx="287">
                  <c:v>13.640537373991773</c:v>
                </c:pt>
                <c:pt idx="288">
                  <c:v>14.491609640726956</c:v>
                </c:pt>
                <c:pt idx="289">
                  <c:v>14.739449366754227</c:v>
                </c:pt>
                <c:pt idx="290">
                  <c:v>14.776859136720606</c:v>
                </c:pt>
                <c:pt idx="291">
                  <c:v>14.412113879548411</c:v>
                </c:pt>
                <c:pt idx="292">
                  <c:v>7.4445442233098769</c:v>
                </c:pt>
                <c:pt idx="293">
                  <c:v>1.6507060997665741</c:v>
                </c:pt>
                <c:pt idx="294">
                  <c:v>16.24051638665523</c:v>
                </c:pt>
                <c:pt idx="295">
                  <c:v>17.461010131808457</c:v>
                </c:pt>
                <c:pt idx="296">
                  <c:v>15.922533341941055</c:v>
                </c:pt>
                <c:pt idx="297">
                  <c:v>16.502384776419927</c:v>
                </c:pt>
                <c:pt idx="298">
                  <c:v>16.469651227699359</c:v>
                </c:pt>
                <c:pt idx="299">
                  <c:v>14.388732773319402</c:v>
                </c:pt>
                <c:pt idx="300">
                  <c:v>15.127575730155415</c:v>
                </c:pt>
                <c:pt idx="301">
                  <c:v>15.885123571974654</c:v>
                </c:pt>
                <c:pt idx="302">
                  <c:v>16.235840165409495</c:v>
                </c:pt>
                <c:pt idx="303">
                  <c:v>15.482968544836051</c:v>
                </c:pt>
                <c:pt idx="304">
                  <c:v>14.51499074695594</c:v>
                </c:pt>
                <c:pt idx="305">
                  <c:v>13.168239028166226</c:v>
                </c:pt>
                <c:pt idx="306">
                  <c:v>12.60241625742473</c:v>
                </c:pt>
                <c:pt idx="307">
                  <c:v>11.447389609712671</c:v>
                </c:pt>
                <c:pt idx="308">
                  <c:v>10.278334298263275</c:v>
                </c:pt>
                <c:pt idx="309">
                  <c:v>10.273658077017464</c:v>
                </c:pt>
                <c:pt idx="310">
                  <c:v>11.026529697590883</c:v>
                </c:pt>
                <c:pt idx="311">
                  <c:v>10.413944714391389</c:v>
                </c:pt>
                <c:pt idx="312">
                  <c:v>9.4459669165112778</c:v>
                </c:pt>
                <c:pt idx="313">
                  <c:v>9.0531643318642878</c:v>
                </c:pt>
                <c:pt idx="314">
                  <c:v>8.9456112432109229</c:v>
                </c:pt>
                <c:pt idx="315">
                  <c:v>8.7118001809210419</c:v>
                </c:pt>
                <c:pt idx="316">
                  <c:v>8.7071239596752434</c:v>
                </c:pt>
                <c:pt idx="317">
                  <c:v>7.8279943654652708</c:v>
                </c:pt>
                <c:pt idx="318">
                  <c:v>4.8024792194342005</c:v>
                </c:pt>
                <c:pt idx="319">
                  <c:v>7.8420230292026814</c:v>
                </c:pt>
                <c:pt idx="320">
                  <c:v>7.0938276298750473</c:v>
                </c:pt>
                <c:pt idx="321">
                  <c:v>7.1733233910536303</c:v>
                </c:pt>
                <c:pt idx="322">
                  <c:v>7.4538966658014774</c:v>
                </c:pt>
                <c:pt idx="323">
                  <c:v>7.3182862496733385</c:v>
                </c:pt>
                <c:pt idx="324">
                  <c:v>7.2107331610199905</c:v>
                </c:pt>
                <c:pt idx="325">
                  <c:v>7.1546185060704071</c:v>
                </c:pt>
                <c:pt idx="326">
                  <c:v>6.8459879038477665</c:v>
                </c:pt>
                <c:pt idx="327">
                  <c:v>6.7150537089654385</c:v>
                </c:pt>
                <c:pt idx="328">
                  <c:v>6.8085781338813982</c:v>
                </c:pt>
                <c:pt idx="329">
                  <c:v>6.7898732488982017</c:v>
                </c:pt>
                <c:pt idx="330">
                  <c:v>7.4819539932762709</c:v>
                </c:pt>
                <c:pt idx="331">
                  <c:v>8.8801441457697727</c:v>
                </c:pt>
                <c:pt idx="332">
                  <c:v>9.8153883949293146</c:v>
                </c:pt>
                <c:pt idx="333">
                  <c:v>10.198838537084702</c:v>
                </c:pt>
                <c:pt idx="334">
                  <c:v>10.76933752907202</c:v>
                </c:pt>
                <c:pt idx="335">
                  <c:v>10.900271723954333</c:v>
                </c:pt>
                <c:pt idx="336">
                  <c:v>11.185521219948031</c:v>
                </c:pt>
                <c:pt idx="337">
                  <c:v>11.554942698366036</c:v>
                </c:pt>
                <c:pt idx="338">
                  <c:v>12.420043628838583</c:v>
                </c:pt>
                <c:pt idx="339">
                  <c:v>13.771471568874111</c:v>
                </c:pt>
                <c:pt idx="340">
                  <c:v>14.86570734039077</c:v>
                </c:pt>
                <c:pt idx="341">
                  <c:v>15.024698862747883</c:v>
                </c:pt>
                <c:pt idx="342">
                  <c:v>15.272538588775156</c:v>
                </c:pt>
                <c:pt idx="343">
                  <c:v>2.6140076764008966</c:v>
                </c:pt>
                <c:pt idx="344">
                  <c:v>11.63911468079036</c:v>
                </c:pt>
                <c:pt idx="345">
                  <c:v>14.066073507359366</c:v>
                </c:pt>
                <c:pt idx="346">
                  <c:v>15.263186146283566</c:v>
                </c:pt>
                <c:pt idx="347">
                  <c:v>16.114258413018828</c:v>
                </c:pt>
                <c:pt idx="348">
                  <c:v>16.362098139046015</c:v>
                </c:pt>
                <c:pt idx="349">
                  <c:v>14.67865849055884</c:v>
                </c:pt>
                <c:pt idx="350">
                  <c:v>14.589810286888719</c:v>
                </c:pt>
                <c:pt idx="351">
                  <c:v>14.243769914699675</c:v>
                </c:pt>
                <c:pt idx="352">
                  <c:v>14.594486508134514</c:v>
                </c:pt>
                <c:pt idx="353">
                  <c:v>15.010670199010491</c:v>
                </c:pt>
                <c:pt idx="354">
                  <c:v>15.426853889886484</c:v>
                </c:pt>
                <c:pt idx="355">
                  <c:v>14.206360144733273</c:v>
                </c:pt>
                <c:pt idx="356">
                  <c:v>13.032628612038081</c:v>
                </c:pt>
                <c:pt idx="357">
                  <c:v>12.181556345302919</c:v>
                </c:pt>
                <c:pt idx="358">
                  <c:v>11.704581778231541</c:v>
                </c:pt>
                <c:pt idx="359">
                  <c:v>10.343801395704421</c:v>
                </c:pt>
                <c:pt idx="360">
                  <c:v>9.3103565003831505</c:v>
                </c:pt>
                <c:pt idx="361">
                  <c:v>9.8481219436498453</c:v>
                </c:pt>
                <c:pt idx="362">
                  <c:v>9.6002822176226221</c:v>
                </c:pt>
                <c:pt idx="363">
                  <c:v>9.3711473765785147</c:v>
                </c:pt>
                <c:pt idx="364">
                  <c:v>9.2402131816961379</c:v>
                </c:pt>
                <c:pt idx="365">
                  <c:v>9.1747460842550073</c:v>
                </c:pt>
                <c:pt idx="366">
                  <c:v>8.814677048328587</c:v>
                </c:pt>
                <c:pt idx="367">
                  <c:v>9.2074796329755983</c:v>
                </c:pt>
                <c:pt idx="368">
                  <c:v>3.5445757043146302</c:v>
                </c:pt>
                <c:pt idx="369">
                  <c:v>7.8794327991690594</c:v>
                </c:pt>
                <c:pt idx="370">
                  <c:v>7.7391461617951407</c:v>
                </c:pt>
                <c:pt idx="371">
                  <c:v>7.5801546394379997</c:v>
                </c:pt>
                <c:pt idx="372">
                  <c:v>7.9168425691354365</c:v>
                </c:pt>
                <c:pt idx="373">
                  <c:v>7.3510197983939314</c:v>
                </c:pt>
                <c:pt idx="374">
                  <c:v>7.2574953734779655</c:v>
                </c:pt>
                <c:pt idx="375">
                  <c:v>7.0470654174170795</c:v>
                </c:pt>
                <c:pt idx="376">
                  <c:v>7.0236843111880845</c:v>
                </c:pt>
                <c:pt idx="377">
                  <c:v>6.9021025587973455</c:v>
                </c:pt>
                <c:pt idx="378">
                  <c:v>6.8646927888309683</c:v>
                </c:pt>
                <c:pt idx="379">
                  <c:v>7.2387904884947902</c:v>
                </c:pt>
                <c:pt idx="380">
                  <c:v>8.2441780563412639</c:v>
                </c:pt>
                <c:pt idx="381">
                  <c:v>8.7585623933790213</c:v>
                </c:pt>
                <c:pt idx="382">
                  <c:v>9.7452450762423304</c:v>
                </c:pt>
                <c:pt idx="383">
                  <c:v>10.329772731967036</c:v>
                </c:pt>
                <c:pt idx="384">
                  <c:v>10.629050891698078</c:v>
                </c:pt>
                <c:pt idx="385">
                  <c:v>11.190197441193787</c:v>
                </c:pt>
                <c:pt idx="386">
                  <c:v>11.671848229510958</c:v>
                </c:pt>
                <c:pt idx="387">
                  <c:v>12.494863168771348</c:v>
                </c:pt>
                <c:pt idx="388">
                  <c:v>13.322554329277555</c:v>
                </c:pt>
                <c:pt idx="389">
                  <c:v>13.981901524935003</c:v>
                </c:pt>
                <c:pt idx="390">
                  <c:v>14.571105401905513</c:v>
                </c:pt>
                <c:pt idx="391">
                  <c:v>14.832973791670156</c:v>
                </c:pt>
                <c:pt idx="392">
                  <c:v>14.720744481771018</c:v>
                </c:pt>
                <c:pt idx="393">
                  <c:v>2.7496180925290279</c:v>
                </c:pt>
              </c:numCache>
            </c:numRef>
          </c:yVal>
          <c:smooth val="0"/>
        </c:ser>
        <c:dLbls>
          <c:showLegendKey val="0"/>
          <c:showVal val="0"/>
          <c:showCatName val="0"/>
          <c:showSerName val="0"/>
          <c:showPercent val="0"/>
          <c:showBubbleSize val="0"/>
        </c:dLbls>
        <c:axId val="133106304"/>
        <c:axId val="166732160"/>
      </c:scatterChart>
      <c:valAx>
        <c:axId val="133106304"/>
        <c:scaling>
          <c:orientation val="minMax"/>
        </c:scaling>
        <c:delete val="0"/>
        <c:axPos val="b"/>
        <c:title>
          <c:tx>
            <c:rich>
              <a:bodyPr/>
              <a:lstStyle/>
              <a:p>
                <a:pPr>
                  <a:defRPr/>
                </a:pPr>
                <a:r>
                  <a:rPr lang="en-US" dirty="0" smtClean="0"/>
                  <a:t>TPV</a:t>
                </a:r>
                <a:endParaRPr lang="en-US" dirty="0"/>
              </a:p>
            </c:rich>
          </c:tx>
          <c:layout>
            <c:manualLayout>
              <c:xMode val="edge"/>
              <c:yMode val="edge"/>
              <c:x val="0.47265531376456948"/>
              <c:y val="0.87172222222222262"/>
            </c:manualLayout>
          </c:layout>
          <c:overlay val="0"/>
        </c:title>
        <c:numFmt formatCode="General" sourceLinked="1"/>
        <c:majorTickMark val="out"/>
        <c:minorTickMark val="none"/>
        <c:tickLblPos val="nextTo"/>
        <c:crossAx val="166732160"/>
        <c:crosses val="autoZero"/>
        <c:crossBetween val="midCat"/>
      </c:valAx>
      <c:valAx>
        <c:axId val="166732160"/>
        <c:scaling>
          <c:logBase val="10"/>
          <c:orientation val="minMax"/>
          <c:max val="1000"/>
          <c:min val="1"/>
        </c:scaling>
        <c:delete val="0"/>
        <c:axPos val="l"/>
        <c:title>
          <c:tx>
            <c:rich>
              <a:bodyPr rot="-5400000" vert="horz"/>
              <a:lstStyle/>
              <a:p>
                <a:pPr>
                  <a:defRPr/>
                </a:pPr>
                <a:r>
                  <a:rPr lang="en-US"/>
                  <a:t>Apparent Viscosity / cp</a:t>
                </a:r>
              </a:p>
            </c:rich>
          </c:tx>
          <c:layout>
            <c:manualLayout>
              <c:xMode val="edge"/>
              <c:yMode val="edge"/>
              <c:x val="1.7973892422597018E-2"/>
              <c:y val="0.19512117235345558"/>
            </c:manualLayout>
          </c:layout>
          <c:overlay val="0"/>
        </c:title>
        <c:numFmt formatCode="General" sourceLinked="1"/>
        <c:majorTickMark val="out"/>
        <c:minorTickMark val="none"/>
        <c:tickLblPos val="nextTo"/>
        <c:crossAx val="133106304"/>
        <c:crosses val="autoZero"/>
        <c:crossBetween val="midCat"/>
      </c:valAx>
    </c:plotArea>
    <c:legend>
      <c:legendPos val="r"/>
      <c:layout>
        <c:manualLayout>
          <c:xMode val="edge"/>
          <c:yMode val="edge"/>
          <c:x val="0.17047654451249913"/>
          <c:y val="3.323665791776028E-2"/>
          <c:w val="0.29851142529240476"/>
          <c:h val="0.2152727784026997"/>
        </c:manualLayout>
      </c:layout>
      <c:overlay val="0"/>
    </c:legend>
    <c:plotVisOnly val="1"/>
    <c:dispBlanksAs val="gap"/>
    <c:showDLblsOverMax val="0"/>
  </c:chart>
  <c:txPr>
    <a:bodyPr/>
    <a:lstStyle/>
    <a:p>
      <a:pPr>
        <a:defRPr sz="1400" b="1"/>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12621448634737"/>
          <c:y val="6.4585725910898811E-2"/>
          <c:w val="0.79044135930377224"/>
          <c:h val="0.74317627635255379"/>
        </c:manualLayout>
      </c:layout>
      <c:scatterChart>
        <c:scatterStyle val="lineMarker"/>
        <c:varyColors val="0"/>
        <c:ser>
          <c:idx val="1"/>
          <c:order val="0"/>
          <c:tx>
            <c:v>co-injection</c:v>
          </c:tx>
          <c:spPr>
            <a:ln w="28575">
              <a:noFill/>
            </a:ln>
          </c:spPr>
          <c:xVal>
            <c:numRef>
              <c:f>'WAG followed by C12 and CO2 co-'!$J$127:$J$335</c:f>
              <c:numCache>
                <c:formatCode>General</c:formatCode>
                <c:ptCount val="209"/>
                <c:pt idx="0">
                  <c:v>0</c:v>
                </c:pt>
                <c:pt idx="1">
                  <c:v>3.0124223602484471E-2</c:v>
                </c:pt>
                <c:pt idx="2">
                  <c:v>6.0248447204968886E-2</c:v>
                </c:pt>
                <c:pt idx="3">
                  <c:v>9.0372670807453384E-2</c:v>
                </c:pt>
                <c:pt idx="4">
                  <c:v>0.12049689440993792</c:v>
                </c:pt>
                <c:pt idx="5">
                  <c:v>0.15062111801242262</c:v>
                </c:pt>
                <c:pt idx="6">
                  <c:v>0.18074534161490718</c:v>
                </c:pt>
                <c:pt idx="7">
                  <c:v>0.21086956521739153</c:v>
                </c:pt>
                <c:pt idx="8">
                  <c:v>0.24099378881987604</c:v>
                </c:pt>
                <c:pt idx="9">
                  <c:v>0.27111801242236022</c:v>
                </c:pt>
                <c:pt idx="10">
                  <c:v>0.30124223602484523</c:v>
                </c:pt>
                <c:pt idx="11">
                  <c:v>0.33136645962732986</c:v>
                </c:pt>
                <c:pt idx="12">
                  <c:v>0.36149068322981492</c:v>
                </c:pt>
                <c:pt idx="13">
                  <c:v>0.39161490683229905</c:v>
                </c:pt>
                <c:pt idx="14">
                  <c:v>0.42173913043478223</c:v>
                </c:pt>
                <c:pt idx="15">
                  <c:v>0.45186335403726702</c:v>
                </c:pt>
                <c:pt idx="16">
                  <c:v>0.4819875776397527</c:v>
                </c:pt>
                <c:pt idx="17">
                  <c:v>0.51211180124223477</c:v>
                </c:pt>
                <c:pt idx="18">
                  <c:v>0.54223602484471956</c:v>
                </c:pt>
                <c:pt idx="19">
                  <c:v>0.57236024844720457</c:v>
                </c:pt>
                <c:pt idx="20">
                  <c:v>0.6024844720496908</c:v>
                </c:pt>
                <c:pt idx="21">
                  <c:v>0.63260869565217615</c:v>
                </c:pt>
                <c:pt idx="22">
                  <c:v>0.6627329192546586</c:v>
                </c:pt>
                <c:pt idx="23">
                  <c:v>0.69285714285714251</c:v>
                </c:pt>
                <c:pt idx="24">
                  <c:v>0.72298136645962763</c:v>
                </c:pt>
                <c:pt idx="25">
                  <c:v>0.75310559006211175</c:v>
                </c:pt>
                <c:pt idx="26">
                  <c:v>0.78322981366459921</c:v>
                </c:pt>
                <c:pt idx="27">
                  <c:v>0.81335403726708155</c:v>
                </c:pt>
                <c:pt idx="28">
                  <c:v>0.84347826086956512</c:v>
                </c:pt>
                <c:pt idx="29">
                  <c:v>0.87360248447204969</c:v>
                </c:pt>
                <c:pt idx="30">
                  <c:v>0.90372670807453404</c:v>
                </c:pt>
                <c:pt idx="31">
                  <c:v>0.9338509316770186</c:v>
                </c:pt>
                <c:pt idx="32">
                  <c:v>0.9639751552795045</c:v>
                </c:pt>
                <c:pt idx="33">
                  <c:v>0.99409937888198741</c:v>
                </c:pt>
                <c:pt idx="34">
                  <c:v>1.0242236024844682</c:v>
                </c:pt>
                <c:pt idx="35">
                  <c:v>1.0543478260869592</c:v>
                </c:pt>
                <c:pt idx="36">
                  <c:v>1.0844720496894409</c:v>
                </c:pt>
                <c:pt idx="37">
                  <c:v>1.1145962732919255</c:v>
                </c:pt>
                <c:pt idx="38">
                  <c:v>1.1447204968944098</c:v>
                </c:pt>
                <c:pt idx="39">
                  <c:v>1.1748447204968941</c:v>
                </c:pt>
                <c:pt idx="40">
                  <c:v>1.2049689440993778</c:v>
                </c:pt>
                <c:pt idx="41">
                  <c:v>1.2350931677018631</c:v>
                </c:pt>
                <c:pt idx="42">
                  <c:v>1.2652173913043476</c:v>
                </c:pt>
                <c:pt idx="43">
                  <c:v>1.2953416149068322</c:v>
                </c:pt>
                <c:pt idx="44">
                  <c:v>1.3254658385093159</c:v>
                </c:pt>
                <c:pt idx="45">
                  <c:v>1.3555900621118011</c:v>
                </c:pt>
                <c:pt idx="46">
                  <c:v>1.3857142857142832</c:v>
                </c:pt>
                <c:pt idx="47">
                  <c:v>1.41583850931677</c:v>
                </c:pt>
                <c:pt idx="48">
                  <c:v>1.4459627329192521</c:v>
                </c:pt>
                <c:pt idx="49">
                  <c:v>1.4760869565217416</c:v>
                </c:pt>
                <c:pt idx="50">
                  <c:v>1.5062111801242235</c:v>
                </c:pt>
                <c:pt idx="51">
                  <c:v>1.5363354037267107</c:v>
                </c:pt>
                <c:pt idx="52">
                  <c:v>1.5664596273291918</c:v>
                </c:pt>
                <c:pt idx="53">
                  <c:v>1.5965838509316781</c:v>
                </c:pt>
                <c:pt idx="54">
                  <c:v>1.6267080745341611</c:v>
                </c:pt>
                <c:pt idx="55">
                  <c:v>1.6568322981366457</c:v>
                </c:pt>
                <c:pt idx="56">
                  <c:v>1.6869565217391327</c:v>
                </c:pt>
                <c:pt idx="57">
                  <c:v>1.7170807453416148</c:v>
                </c:pt>
                <c:pt idx="58">
                  <c:v>1.7472049689440992</c:v>
                </c:pt>
                <c:pt idx="59">
                  <c:v>1.7773291925465815</c:v>
                </c:pt>
                <c:pt idx="60">
                  <c:v>1.8074534161490678</c:v>
                </c:pt>
                <c:pt idx="61">
                  <c:v>1.8375776397515544</c:v>
                </c:pt>
                <c:pt idx="62">
                  <c:v>1.8677018633540372</c:v>
                </c:pt>
                <c:pt idx="63">
                  <c:v>1.897826086956522</c:v>
                </c:pt>
                <c:pt idx="64">
                  <c:v>1.9279503105590059</c:v>
                </c:pt>
                <c:pt idx="65">
                  <c:v>1.9580745341614929</c:v>
                </c:pt>
                <c:pt idx="66">
                  <c:v>1.9881987577639748</c:v>
                </c:pt>
                <c:pt idx="67">
                  <c:v>2.0183229813664592</c:v>
                </c:pt>
                <c:pt idx="68">
                  <c:v>2.0484472049689435</c:v>
                </c:pt>
                <c:pt idx="69">
                  <c:v>2.0785714285714292</c:v>
                </c:pt>
                <c:pt idx="70">
                  <c:v>2.1086956521739166</c:v>
                </c:pt>
                <c:pt idx="71">
                  <c:v>2.1388198757763992</c:v>
                </c:pt>
                <c:pt idx="72">
                  <c:v>2.1689440993788787</c:v>
                </c:pt>
                <c:pt idx="73">
                  <c:v>2.1990683229813661</c:v>
                </c:pt>
                <c:pt idx="74">
                  <c:v>2.2291925465838553</c:v>
                </c:pt>
                <c:pt idx="75">
                  <c:v>2.2593167701863419</c:v>
                </c:pt>
                <c:pt idx="76">
                  <c:v>2.2894409937888147</c:v>
                </c:pt>
                <c:pt idx="77">
                  <c:v>2.3195652173913039</c:v>
                </c:pt>
                <c:pt idx="78">
                  <c:v>2.3496894409937839</c:v>
                </c:pt>
                <c:pt idx="79">
                  <c:v>2.3798136645962686</c:v>
                </c:pt>
                <c:pt idx="80">
                  <c:v>2.4099378881987592</c:v>
                </c:pt>
                <c:pt idx="81">
                  <c:v>2.4400621118012387</c:v>
                </c:pt>
                <c:pt idx="82">
                  <c:v>2.4701863354037217</c:v>
                </c:pt>
                <c:pt idx="83">
                  <c:v>2.5003105590062149</c:v>
                </c:pt>
                <c:pt idx="84">
                  <c:v>2.5304347826086993</c:v>
                </c:pt>
                <c:pt idx="85">
                  <c:v>2.56055900621118</c:v>
                </c:pt>
                <c:pt idx="86">
                  <c:v>2.5906832298136604</c:v>
                </c:pt>
                <c:pt idx="87">
                  <c:v>2.6208074534161487</c:v>
                </c:pt>
                <c:pt idx="88">
                  <c:v>2.6509316770186371</c:v>
                </c:pt>
                <c:pt idx="89">
                  <c:v>2.6810559006211179</c:v>
                </c:pt>
                <c:pt idx="90">
                  <c:v>2.7111801242235987</c:v>
                </c:pt>
                <c:pt idx="91">
                  <c:v>2.741304347826095</c:v>
                </c:pt>
                <c:pt idx="92">
                  <c:v>2.7714285714285709</c:v>
                </c:pt>
                <c:pt idx="93">
                  <c:v>2.8015527950310553</c:v>
                </c:pt>
                <c:pt idx="94">
                  <c:v>2.8316770186335387</c:v>
                </c:pt>
                <c:pt idx="95">
                  <c:v>2.8618012422360284</c:v>
                </c:pt>
                <c:pt idx="96">
                  <c:v>2.8919254658385043</c:v>
                </c:pt>
                <c:pt idx="97">
                  <c:v>2.9220496894409886</c:v>
                </c:pt>
                <c:pt idx="98">
                  <c:v>2.9521739130434734</c:v>
                </c:pt>
                <c:pt idx="99">
                  <c:v>2.9822981366459627</c:v>
                </c:pt>
                <c:pt idx="100">
                  <c:v>3.0124223602484426</c:v>
                </c:pt>
                <c:pt idx="101">
                  <c:v>3.0425465838509314</c:v>
                </c:pt>
                <c:pt idx="102">
                  <c:v>3.0726708074534157</c:v>
                </c:pt>
                <c:pt idx="103">
                  <c:v>3.1027950310559</c:v>
                </c:pt>
                <c:pt idx="104">
                  <c:v>3.1329192546583848</c:v>
                </c:pt>
                <c:pt idx="105">
                  <c:v>3.1630434782608687</c:v>
                </c:pt>
                <c:pt idx="106">
                  <c:v>3.1931677018633611</c:v>
                </c:pt>
                <c:pt idx="107">
                  <c:v>3.2232919254658392</c:v>
                </c:pt>
                <c:pt idx="108">
                  <c:v>3.2534161490683222</c:v>
                </c:pt>
                <c:pt idx="109">
                  <c:v>3.2835403726708092</c:v>
                </c:pt>
                <c:pt idx="110">
                  <c:v>3.3136645962732865</c:v>
                </c:pt>
                <c:pt idx="111">
                  <c:v>3.3437888198757761</c:v>
                </c:pt>
                <c:pt idx="112">
                  <c:v>3.3739130434782587</c:v>
                </c:pt>
                <c:pt idx="113">
                  <c:v>3.4040372670807488</c:v>
                </c:pt>
                <c:pt idx="114">
                  <c:v>3.4341614906832247</c:v>
                </c:pt>
                <c:pt idx="115">
                  <c:v>3.464285714285714</c:v>
                </c:pt>
                <c:pt idx="116">
                  <c:v>3.4944099378881939</c:v>
                </c:pt>
                <c:pt idx="117">
                  <c:v>3.5245341614906875</c:v>
                </c:pt>
                <c:pt idx="118">
                  <c:v>3.5546583850931581</c:v>
                </c:pt>
                <c:pt idx="119">
                  <c:v>3.5847826086956562</c:v>
                </c:pt>
                <c:pt idx="120">
                  <c:v>3.6149068322981361</c:v>
                </c:pt>
                <c:pt idx="121">
                  <c:v>3.6450310559006249</c:v>
                </c:pt>
                <c:pt idx="122">
                  <c:v>3.6751552795031008</c:v>
                </c:pt>
                <c:pt idx="123">
                  <c:v>3.7052795031055887</c:v>
                </c:pt>
                <c:pt idx="124">
                  <c:v>3.7354037267080744</c:v>
                </c:pt>
                <c:pt idx="125">
                  <c:v>3.7655279503105636</c:v>
                </c:pt>
                <c:pt idx="126">
                  <c:v>3.7956521739130364</c:v>
                </c:pt>
                <c:pt idx="127">
                  <c:v>3.8257763975155274</c:v>
                </c:pt>
                <c:pt idx="128">
                  <c:v>3.8559006211180069</c:v>
                </c:pt>
                <c:pt idx="129">
                  <c:v>3.8860248447204992</c:v>
                </c:pt>
                <c:pt idx="130">
                  <c:v>3.9161490683229809</c:v>
                </c:pt>
                <c:pt idx="131">
                  <c:v>3.9462732919254653</c:v>
                </c:pt>
                <c:pt idx="132">
                  <c:v>3.9763975155279496</c:v>
                </c:pt>
                <c:pt idx="133">
                  <c:v>4.0065217391304344</c:v>
                </c:pt>
                <c:pt idx="134">
                  <c:v>4.0366459627329183</c:v>
                </c:pt>
                <c:pt idx="135">
                  <c:v>4.0667701863353996</c:v>
                </c:pt>
                <c:pt idx="136">
                  <c:v>4.096894409937887</c:v>
                </c:pt>
                <c:pt idx="137">
                  <c:v>4.1270186335403665</c:v>
                </c:pt>
                <c:pt idx="138">
                  <c:v>4.1571428571428459</c:v>
                </c:pt>
                <c:pt idx="139">
                  <c:v>4.1872670807453414</c:v>
                </c:pt>
                <c:pt idx="140">
                  <c:v>4.2173913043478324</c:v>
                </c:pt>
                <c:pt idx="141">
                  <c:v>4.247515527950295</c:v>
                </c:pt>
                <c:pt idx="142">
                  <c:v>4.2776397515527984</c:v>
                </c:pt>
                <c:pt idx="143">
                  <c:v>4.3077639751552796</c:v>
                </c:pt>
                <c:pt idx="144">
                  <c:v>4.3378881987577635</c:v>
                </c:pt>
                <c:pt idx="145">
                  <c:v>4.3680124223602466</c:v>
                </c:pt>
                <c:pt idx="146">
                  <c:v>4.3981366459627305</c:v>
                </c:pt>
                <c:pt idx="147">
                  <c:v>4.428260869565209</c:v>
                </c:pt>
                <c:pt idx="148">
                  <c:v>4.4583850931677018</c:v>
                </c:pt>
                <c:pt idx="149">
                  <c:v>4.4885093167701884</c:v>
                </c:pt>
                <c:pt idx="150">
                  <c:v>4.5186335403726714</c:v>
                </c:pt>
                <c:pt idx="151">
                  <c:v>4.5487577639751544</c:v>
                </c:pt>
                <c:pt idx="152">
                  <c:v>4.5788819875776392</c:v>
                </c:pt>
                <c:pt idx="153">
                  <c:v>4.6090062111801284</c:v>
                </c:pt>
                <c:pt idx="154">
                  <c:v>4.6391304347826114</c:v>
                </c:pt>
                <c:pt idx="155">
                  <c:v>4.6692546583850785</c:v>
                </c:pt>
                <c:pt idx="156">
                  <c:v>4.6993788819875784</c:v>
                </c:pt>
                <c:pt idx="157">
                  <c:v>4.729503105590072</c:v>
                </c:pt>
                <c:pt idx="158">
                  <c:v>4.7596273291925524</c:v>
                </c:pt>
                <c:pt idx="159">
                  <c:v>4.7897515527950301</c:v>
                </c:pt>
                <c:pt idx="160">
                  <c:v>4.8198757763975051</c:v>
                </c:pt>
                <c:pt idx="161">
                  <c:v>4.8499999999999988</c:v>
                </c:pt>
                <c:pt idx="162">
                  <c:v>4.8801242236024756</c:v>
                </c:pt>
                <c:pt idx="163">
                  <c:v>4.9102484472049772</c:v>
                </c:pt>
                <c:pt idx="164">
                  <c:v>4.9403726708074505</c:v>
                </c:pt>
                <c:pt idx="165">
                  <c:v>4.9704968944099424</c:v>
                </c:pt>
                <c:pt idx="166">
                  <c:v>5.0006211180124298</c:v>
                </c:pt>
                <c:pt idx="167">
                  <c:v>5.0307453416149084</c:v>
                </c:pt>
                <c:pt idx="168">
                  <c:v>5.0608695652173905</c:v>
                </c:pt>
                <c:pt idx="169">
                  <c:v>5.0909937888198824</c:v>
                </c:pt>
                <c:pt idx="170">
                  <c:v>5.1211180124223601</c:v>
                </c:pt>
                <c:pt idx="171">
                  <c:v>5.1512422360248484</c:v>
                </c:pt>
                <c:pt idx="172">
                  <c:v>5.1813664596273314</c:v>
                </c:pt>
                <c:pt idx="173">
                  <c:v>5.2114906832298242</c:v>
                </c:pt>
                <c:pt idx="174">
                  <c:v>5.2416149068322975</c:v>
                </c:pt>
                <c:pt idx="175">
                  <c:v>5.2717391304347929</c:v>
                </c:pt>
                <c:pt idx="176">
                  <c:v>5.3018633540372724</c:v>
                </c:pt>
                <c:pt idx="177">
                  <c:v>5.3319875776397376</c:v>
                </c:pt>
                <c:pt idx="178">
                  <c:v>5.362111801242226</c:v>
                </c:pt>
                <c:pt idx="179">
                  <c:v>5.3922360248447196</c:v>
                </c:pt>
                <c:pt idx="180">
                  <c:v>5.4223602484471964</c:v>
                </c:pt>
                <c:pt idx="181">
                  <c:v>5.4524844720496866</c:v>
                </c:pt>
                <c:pt idx="182">
                  <c:v>5.4826086956521918</c:v>
                </c:pt>
                <c:pt idx="183">
                  <c:v>5.5127329192546579</c:v>
                </c:pt>
                <c:pt idx="184">
                  <c:v>5.5428571428571418</c:v>
                </c:pt>
                <c:pt idx="185">
                  <c:v>5.5729813664596266</c:v>
                </c:pt>
                <c:pt idx="186">
                  <c:v>5.6031055900621105</c:v>
                </c:pt>
                <c:pt idx="187">
                  <c:v>5.6332298136646042</c:v>
                </c:pt>
                <c:pt idx="188">
                  <c:v>5.6633540372670677</c:v>
                </c:pt>
                <c:pt idx="189">
                  <c:v>5.693478260869564</c:v>
                </c:pt>
                <c:pt idx="190">
                  <c:v>5.7236024844720621</c:v>
                </c:pt>
                <c:pt idx="191">
                  <c:v>5.7537267080745416</c:v>
                </c:pt>
                <c:pt idx="192">
                  <c:v>5.7838509316770175</c:v>
                </c:pt>
                <c:pt idx="193">
                  <c:v>5.8139751552795005</c:v>
                </c:pt>
                <c:pt idx="194">
                  <c:v>5.8440993788819782</c:v>
                </c:pt>
                <c:pt idx="195">
                  <c:v>5.8742236024844807</c:v>
                </c:pt>
                <c:pt idx="196">
                  <c:v>5.904347826086946</c:v>
                </c:pt>
                <c:pt idx="197">
                  <c:v>5.9344720496894405</c:v>
                </c:pt>
                <c:pt idx="198">
                  <c:v>5.9645962732919156</c:v>
                </c:pt>
                <c:pt idx="199">
                  <c:v>5.9947204968944092</c:v>
                </c:pt>
                <c:pt idx="200">
                  <c:v>6.0248447204968842</c:v>
                </c:pt>
                <c:pt idx="201">
                  <c:v>6.0549689440993779</c:v>
                </c:pt>
                <c:pt idx="202">
                  <c:v>6.0850931677018716</c:v>
                </c:pt>
                <c:pt idx="203">
                  <c:v>6.1152173913043484</c:v>
                </c:pt>
                <c:pt idx="204">
                  <c:v>6.1453416149068314</c:v>
                </c:pt>
                <c:pt idx="205">
                  <c:v>6.1754658385093082</c:v>
                </c:pt>
                <c:pt idx="206">
                  <c:v>6.2055900621118001</c:v>
                </c:pt>
                <c:pt idx="207">
                  <c:v>6.2357142857142884</c:v>
                </c:pt>
                <c:pt idx="208">
                  <c:v>6.2658385093167608</c:v>
                </c:pt>
              </c:numCache>
            </c:numRef>
          </c:xVal>
          <c:yVal>
            <c:numRef>
              <c:f>'WAG followed by C12 and CO2 co-'!$M$127:$M$335</c:f>
              <c:numCache>
                <c:formatCode>General</c:formatCode>
                <c:ptCount val="209"/>
                <c:pt idx="0">
                  <c:v>-2.0341562419219819</c:v>
                </c:pt>
                <c:pt idx="1">
                  <c:v>1.2719321788569729</c:v>
                </c:pt>
                <c:pt idx="2">
                  <c:v>26.308420728857641</c:v>
                </c:pt>
                <c:pt idx="3">
                  <c:v>-3.5773092530352044</c:v>
                </c:pt>
                <c:pt idx="4">
                  <c:v>4.1337795812851406</c:v>
                </c:pt>
                <c:pt idx="5">
                  <c:v>13.91175820624805</c:v>
                </c:pt>
                <c:pt idx="6">
                  <c:v>9.885531713616281</c:v>
                </c:pt>
                <c:pt idx="7">
                  <c:v>11.989831274225239</c:v>
                </c:pt>
                <c:pt idx="8">
                  <c:v>9.6891304212927487</c:v>
                </c:pt>
                <c:pt idx="9">
                  <c:v>9.9603512535490228</c:v>
                </c:pt>
                <c:pt idx="10">
                  <c:v>9.628339545097381</c:v>
                </c:pt>
                <c:pt idx="11">
                  <c:v>8.9830210131773107</c:v>
                </c:pt>
                <c:pt idx="12">
                  <c:v>9.2869753941541369</c:v>
                </c:pt>
                <c:pt idx="13">
                  <c:v>8.3891409149610254</c:v>
                </c:pt>
                <c:pt idx="14">
                  <c:v>8.487341561122749</c:v>
                </c:pt>
                <c:pt idx="15">
                  <c:v>9.4787004652318441</c:v>
                </c:pt>
                <c:pt idx="16">
                  <c:v>8.3283500387656346</c:v>
                </c:pt>
                <c:pt idx="17">
                  <c:v>7.9261950116270325</c:v>
                </c:pt>
                <c:pt idx="18">
                  <c:v>7.8092894804821142</c:v>
                </c:pt>
                <c:pt idx="19">
                  <c:v>8.9222301369819608</c:v>
                </c:pt>
                <c:pt idx="20">
                  <c:v>10.572936236748554</c:v>
                </c:pt>
                <c:pt idx="21">
                  <c:v>11.849544636851295</c:v>
                </c:pt>
                <c:pt idx="22">
                  <c:v>9.6143108813599909</c:v>
                </c:pt>
                <c:pt idx="23">
                  <c:v>9.8294170586667118</c:v>
                </c:pt>
                <c:pt idx="24">
                  <c:v>4.3208284311170395</c:v>
                </c:pt>
                <c:pt idx="25">
                  <c:v>10.895595502708577</c:v>
                </c:pt>
                <c:pt idx="26">
                  <c:v>14.458876092006374</c:v>
                </c:pt>
                <c:pt idx="27">
                  <c:v>13.224353683115746</c:v>
                </c:pt>
                <c:pt idx="28">
                  <c:v>14.77218291547482</c:v>
                </c:pt>
                <c:pt idx="29">
                  <c:v>9.3430900491037274</c:v>
                </c:pt>
                <c:pt idx="30">
                  <c:v>9.1934509692382047</c:v>
                </c:pt>
                <c:pt idx="31">
                  <c:v>11.035882140082482</c:v>
                </c:pt>
                <c:pt idx="32">
                  <c:v>9.2355369604503856</c:v>
                </c:pt>
                <c:pt idx="33">
                  <c:v>10.58228867924012</c:v>
                </c:pt>
                <c:pt idx="34">
                  <c:v>13.986577746180799</c:v>
                </c:pt>
                <c:pt idx="35">
                  <c:v>15.87577112948305</c:v>
                </c:pt>
                <c:pt idx="36">
                  <c:v>17.853812716455515</c:v>
                </c:pt>
                <c:pt idx="37">
                  <c:v>17.573239441707589</c:v>
                </c:pt>
                <c:pt idx="38">
                  <c:v>15.674693615913757</c:v>
                </c:pt>
                <c:pt idx="39">
                  <c:v>14.795564021703802</c:v>
                </c:pt>
                <c:pt idx="40">
                  <c:v>15.253833703791967</c:v>
                </c:pt>
                <c:pt idx="41">
                  <c:v>18.265320186085638</c:v>
                </c:pt>
                <c:pt idx="42">
                  <c:v>24.536132876700261</c:v>
                </c:pt>
                <c:pt idx="43">
                  <c:v>29.04868637889502</c:v>
                </c:pt>
                <c:pt idx="44">
                  <c:v>32.504413879539534</c:v>
                </c:pt>
                <c:pt idx="45">
                  <c:v>38.489977074160478</c:v>
                </c:pt>
                <c:pt idx="46">
                  <c:v>39.659032385609962</c:v>
                </c:pt>
                <c:pt idx="47">
                  <c:v>49.689526957845935</c:v>
                </c:pt>
                <c:pt idx="48">
                  <c:v>44.947838614607051</c:v>
                </c:pt>
                <c:pt idx="49">
                  <c:v>26.780719074683123</c:v>
                </c:pt>
                <c:pt idx="50">
                  <c:v>79.547199612264023</c:v>
                </c:pt>
                <c:pt idx="51">
                  <c:v>83.433139467521841</c:v>
                </c:pt>
                <c:pt idx="52">
                  <c:v>97.718995373433543</c:v>
                </c:pt>
                <c:pt idx="53">
                  <c:v>125.42093003353884</c:v>
                </c:pt>
                <c:pt idx="54">
                  <c:v>105.14015849051458</c:v>
                </c:pt>
                <c:pt idx="55">
                  <c:v>93.183060765009955</c:v>
                </c:pt>
                <c:pt idx="56">
                  <c:v>99.963581571416583</c:v>
                </c:pt>
                <c:pt idx="57">
                  <c:v>87.898930757258455</c:v>
                </c:pt>
                <c:pt idx="58">
                  <c:v>74.627814861684683</c:v>
                </c:pt>
                <c:pt idx="59">
                  <c:v>93.211118092484554</c:v>
                </c:pt>
                <c:pt idx="60">
                  <c:v>94.529812483799688</c:v>
                </c:pt>
                <c:pt idx="61">
                  <c:v>117.47603013692854</c:v>
                </c:pt>
                <c:pt idx="62">
                  <c:v>119.20623199787394</c:v>
                </c:pt>
                <c:pt idx="63">
                  <c:v>68.216715533696259</c:v>
                </c:pt>
                <c:pt idx="64">
                  <c:v>139.44491754968621</c:v>
                </c:pt>
                <c:pt idx="65">
                  <c:v>-3.2406213233377792</c:v>
                </c:pt>
                <c:pt idx="66">
                  <c:v>127.19321788569634</c:v>
                </c:pt>
                <c:pt idx="67">
                  <c:v>141.30605360551368</c:v>
                </c:pt>
                <c:pt idx="68">
                  <c:v>140.8851936933919</c:v>
                </c:pt>
                <c:pt idx="69">
                  <c:v>156.32607624701609</c:v>
                </c:pt>
                <c:pt idx="70">
                  <c:v>3.8578825277830737</c:v>
                </c:pt>
                <c:pt idx="71">
                  <c:v>93.594568234640164</c:v>
                </c:pt>
                <c:pt idx="72">
                  <c:v>169.09683646928943</c:v>
                </c:pt>
                <c:pt idx="73">
                  <c:v>140.56721064867767</c:v>
                </c:pt>
                <c:pt idx="74">
                  <c:v>118.12134866884887</c:v>
                </c:pt>
                <c:pt idx="75">
                  <c:v>-97.302811682557689</c:v>
                </c:pt>
                <c:pt idx="76">
                  <c:v>36.666250788299457</c:v>
                </c:pt>
                <c:pt idx="77">
                  <c:v>126.53387069003888</c:v>
                </c:pt>
                <c:pt idx="78">
                  <c:v>91.653936417633872</c:v>
                </c:pt>
                <c:pt idx="79">
                  <c:v>105.16353959674358</c:v>
                </c:pt>
                <c:pt idx="80">
                  <c:v>214.30186725241549</c:v>
                </c:pt>
                <c:pt idx="81">
                  <c:v>160.48791315577594</c:v>
                </c:pt>
                <c:pt idx="82">
                  <c:v>54.543444610983904</c:v>
                </c:pt>
                <c:pt idx="83">
                  <c:v>22.660968157135496</c:v>
                </c:pt>
                <c:pt idx="84">
                  <c:v>15.52505453604827</c:v>
                </c:pt>
                <c:pt idx="85">
                  <c:v>182.23701816998062</c:v>
                </c:pt>
                <c:pt idx="86">
                  <c:v>-19.364232178848088</c:v>
                </c:pt>
                <c:pt idx="87">
                  <c:v>32.041467976205453</c:v>
                </c:pt>
                <c:pt idx="88">
                  <c:v>-73.818828586161715</c:v>
                </c:pt>
                <c:pt idx="89">
                  <c:v>194.08188658558637</c:v>
                </c:pt>
                <c:pt idx="90">
                  <c:v>127.74033577145453</c:v>
                </c:pt>
                <c:pt idx="91">
                  <c:v>79.350798319940267</c:v>
                </c:pt>
                <c:pt idx="92">
                  <c:v>60.276491858331831</c:v>
                </c:pt>
                <c:pt idx="93">
                  <c:v>108.6052384336504</c:v>
                </c:pt>
                <c:pt idx="94">
                  <c:v>174.73168307047536</c:v>
                </c:pt>
                <c:pt idx="95">
                  <c:v>8.8474105970491941</c:v>
                </c:pt>
                <c:pt idx="96">
                  <c:v>-5.9294485396714274</c:v>
                </c:pt>
                <c:pt idx="97">
                  <c:v>144.51394138013089</c:v>
                </c:pt>
                <c:pt idx="98">
                  <c:v>200.04406867397779</c:v>
                </c:pt>
                <c:pt idx="99">
                  <c:v>64.718902041839598</c:v>
                </c:pt>
                <c:pt idx="100">
                  <c:v>164.94435200302078</c:v>
                </c:pt>
                <c:pt idx="101">
                  <c:v>116.94294091490789</c:v>
                </c:pt>
                <c:pt idx="102">
                  <c:v>188.92401455147126</c:v>
                </c:pt>
                <c:pt idx="103">
                  <c:v>167.50224502447216</c:v>
                </c:pt>
                <c:pt idx="104">
                  <c:v>100.34703171357182</c:v>
                </c:pt>
                <c:pt idx="105">
                  <c:v>72.659125717203978</c:v>
                </c:pt>
                <c:pt idx="106">
                  <c:v>187.53050062022353</c:v>
                </c:pt>
                <c:pt idx="107">
                  <c:v>170.67739925036878</c:v>
                </c:pt>
                <c:pt idx="108">
                  <c:v>156.5552110880601</c:v>
                </c:pt>
                <c:pt idx="109">
                  <c:v>73.734656603737676</c:v>
                </c:pt>
                <c:pt idx="110">
                  <c:v>141.89058126123811</c:v>
                </c:pt>
                <c:pt idx="111">
                  <c:v>217.34608728342968</c:v>
                </c:pt>
                <c:pt idx="112">
                  <c:v>179.97372708701479</c:v>
                </c:pt>
                <c:pt idx="113">
                  <c:v>115.32029214261597</c:v>
                </c:pt>
                <c:pt idx="114">
                  <c:v>200.02068756774906</c:v>
                </c:pt>
                <c:pt idx="115">
                  <c:v>187.06287849564384</c:v>
                </c:pt>
                <c:pt idx="116">
                  <c:v>154.53040728862996</c:v>
                </c:pt>
                <c:pt idx="117">
                  <c:v>147.91355422582518</c:v>
                </c:pt>
                <c:pt idx="118">
                  <c:v>1.3233706125607434</c:v>
                </c:pt>
                <c:pt idx="119">
                  <c:v>106.63187306792405</c:v>
                </c:pt>
                <c:pt idx="120">
                  <c:v>119.41666195393482</c:v>
                </c:pt>
                <c:pt idx="121">
                  <c:v>116.34906081669133</c:v>
                </c:pt>
                <c:pt idx="122">
                  <c:v>163.34976055820385</c:v>
                </c:pt>
                <c:pt idx="123">
                  <c:v>173.93204923744429</c:v>
                </c:pt>
                <c:pt idx="124">
                  <c:v>224.7485455155271</c:v>
                </c:pt>
                <c:pt idx="125">
                  <c:v>126.97811170838965</c:v>
                </c:pt>
                <c:pt idx="126">
                  <c:v>155.58255706893419</c:v>
                </c:pt>
                <c:pt idx="127">
                  <c:v>9.754597518733938</c:v>
                </c:pt>
                <c:pt idx="128">
                  <c:v>65.33148702503911</c:v>
                </c:pt>
                <c:pt idx="129">
                  <c:v>120.17888601699948</c:v>
                </c:pt>
                <c:pt idx="130">
                  <c:v>158.71094908237254</c:v>
                </c:pt>
                <c:pt idx="131">
                  <c:v>93.084860118848198</c:v>
                </c:pt>
                <c:pt idx="132">
                  <c:v>171.49106174713756</c:v>
                </c:pt>
                <c:pt idx="133">
                  <c:v>125.18244275000313</c:v>
                </c:pt>
                <c:pt idx="134">
                  <c:v>207.8393294907228</c:v>
                </c:pt>
                <c:pt idx="135">
                  <c:v>59.944480149880143</c:v>
                </c:pt>
                <c:pt idx="136">
                  <c:v>174.42305246825245</c:v>
                </c:pt>
                <c:pt idx="137">
                  <c:v>175.34894427492065</c:v>
                </c:pt>
                <c:pt idx="138">
                  <c:v>199.09947198232697</c:v>
                </c:pt>
                <c:pt idx="139">
                  <c:v>211.64577358480147</c:v>
                </c:pt>
                <c:pt idx="140">
                  <c:v>96.433034530839308</c:v>
                </c:pt>
                <c:pt idx="141">
                  <c:v>161.6335873609961</c:v>
                </c:pt>
                <c:pt idx="142">
                  <c:v>245.90844665276205</c:v>
                </c:pt>
                <c:pt idx="143">
                  <c:v>103.29305109842436</c:v>
                </c:pt>
                <c:pt idx="144">
                  <c:v>190.93478968716425</c:v>
                </c:pt>
                <c:pt idx="145">
                  <c:v>37.807248772274015</c:v>
                </c:pt>
                <c:pt idx="146">
                  <c:v>139.06614362877662</c:v>
                </c:pt>
                <c:pt idx="147">
                  <c:v>133.06187554917207</c:v>
                </c:pt>
                <c:pt idx="148">
                  <c:v>164.8274464718763</c:v>
                </c:pt>
                <c:pt idx="149">
                  <c:v>190.28479493399811</c:v>
                </c:pt>
                <c:pt idx="150">
                  <c:v>81.946101111358175</c:v>
                </c:pt>
                <c:pt idx="151">
                  <c:v>143.022226802722</c:v>
                </c:pt>
                <c:pt idx="152">
                  <c:v>100.88947337808428</c:v>
                </c:pt>
                <c:pt idx="153">
                  <c:v>235.58335014204025</c:v>
                </c:pt>
                <c:pt idx="154">
                  <c:v>198.22969483060831</c:v>
                </c:pt>
                <c:pt idx="155">
                  <c:v>156.19981827337918</c:v>
                </c:pt>
                <c:pt idx="156">
                  <c:v>132.85612181435741</c:v>
                </c:pt>
                <c:pt idx="157">
                  <c:v>137.44817107773088</c:v>
                </c:pt>
                <c:pt idx="158">
                  <c:v>137.56975283012108</c:v>
                </c:pt>
                <c:pt idx="159">
                  <c:v>151.97251426717781</c:v>
                </c:pt>
                <c:pt idx="160">
                  <c:v>248.330729258085</c:v>
                </c:pt>
                <c:pt idx="161">
                  <c:v>207.82530082698563</c:v>
                </c:pt>
                <c:pt idx="162">
                  <c:v>47.402854768650876</c:v>
                </c:pt>
                <c:pt idx="163">
                  <c:v>104.49951617984044</c:v>
                </c:pt>
                <c:pt idx="164">
                  <c:v>121.80153478929169</c:v>
                </c:pt>
                <c:pt idx="165">
                  <c:v>66.636152752616439</c:v>
                </c:pt>
                <c:pt idx="166">
                  <c:v>153.59983926071573</c:v>
                </c:pt>
                <c:pt idx="167">
                  <c:v>153.71206857061486</c:v>
                </c:pt>
                <c:pt idx="168">
                  <c:v>155.24119291799067</c:v>
                </c:pt>
                <c:pt idx="169">
                  <c:v>64.293365908472097</c:v>
                </c:pt>
                <c:pt idx="170">
                  <c:v>266.57266833794205</c:v>
                </c:pt>
                <c:pt idx="171">
                  <c:v>169.98999472723654</c:v>
                </c:pt>
                <c:pt idx="172">
                  <c:v>147.13730149902341</c:v>
                </c:pt>
                <c:pt idx="173">
                  <c:v>108.38545603509803</c:v>
                </c:pt>
                <c:pt idx="174">
                  <c:v>156.34010491075321</c:v>
                </c:pt>
                <c:pt idx="175">
                  <c:v>189.70494349951935</c:v>
                </c:pt>
                <c:pt idx="176">
                  <c:v>207.54940377348333</c:v>
                </c:pt>
                <c:pt idx="177">
                  <c:v>127.94608950626976</c:v>
                </c:pt>
                <c:pt idx="178">
                  <c:v>162.55480294641822</c:v>
                </c:pt>
                <c:pt idx="179">
                  <c:v>129.54535717233256</c:v>
                </c:pt>
                <c:pt idx="180">
                  <c:v>169.81697454114158</c:v>
                </c:pt>
                <c:pt idx="181">
                  <c:v>236.85528232089726</c:v>
                </c:pt>
                <c:pt idx="182">
                  <c:v>210.93498795544087</c:v>
                </c:pt>
                <c:pt idx="183">
                  <c:v>130.85937534240196</c:v>
                </c:pt>
                <c:pt idx="184">
                  <c:v>144.5607035925886</c:v>
                </c:pt>
                <c:pt idx="185">
                  <c:v>128.1050810286269</c:v>
                </c:pt>
                <c:pt idx="186">
                  <c:v>172.84248968717347</c:v>
                </c:pt>
                <c:pt idx="187">
                  <c:v>198.39336257421138</c:v>
                </c:pt>
                <c:pt idx="188">
                  <c:v>144.06502414053429</c:v>
                </c:pt>
                <c:pt idx="189">
                  <c:v>166.11340731447027</c:v>
                </c:pt>
                <c:pt idx="190">
                  <c:v>141.7362659601267</c:v>
                </c:pt>
                <c:pt idx="191">
                  <c:v>131.00901442226697</c:v>
                </c:pt>
                <c:pt idx="192">
                  <c:v>234.55458146796479</c:v>
                </c:pt>
                <c:pt idx="193">
                  <c:v>-209.775285086483</c:v>
                </c:pt>
                <c:pt idx="194">
                  <c:v>192.54808601696467</c:v>
                </c:pt>
                <c:pt idx="195">
                  <c:v>118.39724572235096</c:v>
                </c:pt>
                <c:pt idx="196">
                  <c:v>40.21082649261399</c:v>
                </c:pt>
                <c:pt idx="197">
                  <c:v>-256.91159524412251</c:v>
                </c:pt>
                <c:pt idx="198">
                  <c:v>354.91116389230439</c:v>
                </c:pt>
                <c:pt idx="199">
                  <c:v>-157.41563579728634</c:v>
                </c:pt>
                <c:pt idx="200">
                  <c:v>326.8023979838153</c:v>
                </c:pt>
                <c:pt idx="201">
                  <c:v>-202.73289589031148</c:v>
                </c:pt>
                <c:pt idx="202">
                  <c:v>266.656840320367</c:v>
                </c:pt>
                <c:pt idx="203">
                  <c:v>127.75904065643778</c:v>
                </c:pt>
                <c:pt idx="204">
                  <c:v>103.15276446105058</c:v>
                </c:pt>
                <c:pt idx="205">
                  <c:v>101.44126748508889</c:v>
                </c:pt>
                <c:pt idx="206">
                  <c:v>144.58876092006363</c:v>
                </c:pt>
                <c:pt idx="207">
                  <c:v>259.12344789338636</c:v>
                </c:pt>
                <c:pt idx="208">
                  <c:v>207.1659536313274</c:v>
                </c:pt>
              </c:numCache>
            </c:numRef>
          </c:yVal>
          <c:smooth val="0"/>
        </c:ser>
        <c:ser>
          <c:idx val="0"/>
          <c:order val="1"/>
          <c:tx>
            <c:v>WAG</c:v>
          </c:tx>
          <c:spPr>
            <a:ln w="28575">
              <a:noFill/>
            </a:ln>
          </c:spPr>
          <c:xVal>
            <c:numRef>
              <c:f>'WAG followed by C12 and CO2 co-'!$J$4:$J$123</c:f>
              <c:numCache>
                <c:formatCode>General</c:formatCode>
                <c:ptCount val="120"/>
                <c:pt idx="0">
                  <c:v>0</c:v>
                </c:pt>
                <c:pt idx="1">
                  <c:v>3.0124223602484471E-2</c:v>
                </c:pt>
                <c:pt idx="2">
                  <c:v>6.0248447204968886E-2</c:v>
                </c:pt>
                <c:pt idx="3">
                  <c:v>9.0372670807453384E-2</c:v>
                </c:pt>
                <c:pt idx="4">
                  <c:v>0.12049689440993792</c:v>
                </c:pt>
                <c:pt idx="5">
                  <c:v>0.15062111801242262</c:v>
                </c:pt>
                <c:pt idx="6">
                  <c:v>0.18074534161490718</c:v>
                </c:pt>
                <c:pt idx="7">
                  <c:v>0.21086956521739153</c:v>
                </c:pt>
                <c:pt idx="8">
                  <c:v>0.24099378881987604</c:v>
                </c:pt>
                <c:pt idx="9">
                  <c:v>0.27111801242236022</c:v>
                </c:pt>
                <c:pt idx="10">
                  <c:v>0.30124223602484523</c:v>
                </c:pt>
                <c:pt idx="11">
                  <c:v>0.33136645962732986</c:v>
                </c:pt>
                <c:pt idx="12">
                  <c:v>0.36149068322981492</c:v>
                </c:pt>
                <c:pt idx="13">
                  <c:v>0.39161490683229905</c:v>
                </c:pt>
                <c:pt idx="14">
                  <c:v>0.42173913043478223</c:v>
                </c:pt>
                <c:pt idx="15">
                  <c:v>0.45186335403726702</c:v>
                </c:pt>
                <c:pt idx="16">
                  <c:v>0.4819875776397527</c:v>
                </c:pt>
                <c:pt idx="17">
                  <c:v>0.51211180124223477</c:v>
                </c:pt>
                <c:pt idx="18">
                  <c:v>0.54223602484471956</c:v>
                </c:pt>
                <c:pt idx="19">
                  <c:v>0.57236024844720457</c:v>
                </c:pt>
                <c:pt idx="20">
                  <c:v>0.6024844720496908</c:v>
                </c:pt>
                <c:pt idx="21">
                  <c:v>0.63260869565217615</c:v>
                </c:pt>
                <c:pt idx="22">
                  <c:v>0.6627329192546586</c:v>
                </c:pt>
                <c:pt idx="23">
                  <c:v>0.69285714285714251</c:v>
                </c:pt>
                <c:pt idx="24">
                  <c:v>0.72298136645962763</c:v>
                </c:pt>
                <c:pt idx="25">
                  <c:v>0.75310559006211175</c:v>
                </c:pt>
                <c:pt idx="26">
                  <c:v>0.78322981366459921</c:v>
                </c:pt>
                <c:pt idx="27">
                  <c:v>0.81335403726708155</c:v>
                </c:pt>
                <c:pt idx="28">
                  <c:v>0.84347826086956512</c:v>
                </c:pt>
                <c:pt idx="29">
                  <c:v>0.87360248447204969</c:v>
                </c:pt>
                <c:pt idx="30">
                  <c:v>0.90372670807453404</c:v>
                </c:pt>
                <c:pt idx="31">
                  <c:v>0.9338509316770186</c:v>
                </c:pt>
                <c:pt idx="32">
                  <c:v>0.9639751552795045</c:v>
                </c:pt>
                <c:pt idx="33">
                  <c:v>0.99409937888198741</c:v>
                </c:pt>
                <c:pt idx="34">
                  <c:v>1.0242236024844682</c:v>
                </c:pt>
                <c:pt idx="35">
                  <c:v>1.0543478260869592</c:v>
                </c:pt>
                <c:pt idx="36">
                  <c:v>1.0844720496894409</c:v>
                </c:pt>
                <c:pt idx="37">
                  <c:v>1.1145962732919255</c:v>
                </c:pt>
                <c:pt idx="38">
                  <c:v>1.1447204968944098</c:v>
                </c:pt>
                <c:pt idx="39">
                  <c:v>1.1748447204968941</c:v>
                </c:pt>
                <c:pt idx="40">
                  <c:v>1.2049689440993778</c:v>
                </c:pt>
                <c:pt idx="41">
                  <c:v>1.2350931677018631</c:v>
                </c:pt>
                <c:pt idx="42">
                  <c:v>1.2652173913043476</c:v>
                </c:pt>
                <c:pt idx="43">
                  <c:v>1.2953416149068322</c:v>
                </c:pt>
                <c:pt idx="44">
                  <c:v>1.3254658385093159</c:v>
                </c:pt>
                <c:pt idx="45">
                  <c:v>1.3555900621118011</c:v>
                </c:pt>
                <c:pt idx="46">
                  <c:v>1.3857142857142832</c:v>
                </c:pt>
                <c:pt idx="47">
                  <c:v>1.41583850931677</c:v>
                </c:pt>
                <c:pt idx="48">
                  <c:v>1.4459627329192521</c:v>
                </c:pt>
                <c:pt idx="49">
                  <c:v>1.4760869565217416</c:v>
                </c:pt>
                <c:pt idx="50">
                  <c:v>1.5062111801242235</c:v>
                </c:pt>
                <c:pt idx="51">
                  <c:v>1.5363354037267107</c:v>
                </c:pt>
                <c:pt idx="52">
                  <c:v>1.5664596273291918</c:v>
                </c:pt>
                <c:pt idx="53">
                  <c:v>1.5965838509316781</c:v>
                </c:pt>
                <c:pt idx="54">
                  <c:v>1.6267080745341611</c:v>
                </c:pt>
                <c:pt idx="55">
                  <c:v>1.6568322981366457</c:v>
                </c:pt>
                <c:pt idx="56">
                  <c:v>1.6869565217391327</c:v>
                </c:pt>
                <c:pt idx="57">
                  <c:v>1.7170807453416148</c:v>
                </c:pt>
                <c:pt idx="58">
                  <c:v>1.7472049689440992</c:v>
                </c:pt>
                <c:pt idx="59">
                  <c:v>1.7773291925465815</c:v>
                </c:pt>
                <c:pt idx="60">
                  <c:v>1.8074534161490678</c:v>
                </c:pt>
                <c:pt idx="61">
                  <c:v>1.8375776397515544</c:v>
                </c:pt>
                <c:pt idx="62">
                  <c:v>1.8677018633540372</c:v>
                </c:pt>
                <c:pt idx="63">
                  <c:v>1.897826086956522</c:v>
                </c:pt>
                <c:pt idx="64">
                  <c:v>1.9279503105590059</c:v>
                </c:pt>
                <c:pt idx="65">
                  <c:v>1.9580745341614929</c:v>
                </c:pt>
                <c:pt idx="66">
                  <c:v>1.9881987577639748</c:v>
                </c:pt>
                <c:pt idx="67">
                  <c:v>2.0183229813664592</c:v>
                </c:pt>
                <c:pt idx="68">
                  <c:v>2.0484472049689435</c:v>
                </c:pt>
                <c:pt idx="69">
                  <c:v>2.0785714285714292</c:v>
                </c:pt>
                <c:pt idx="70">
                  <c:v>2.1086956521739166</c:v>
                </c:pt>
                <c:pt idx="71">
                  <c:v>2.1388198757763992</c:v>
                </c:pt>
                <c:pt idx="72">
                  <c:v>2.1689440993788787</c:v>
                </c:pt>
                <c:pt idx="73">
                  <c:v>2.1990683229813661</c:v>
                </c:pt>
                <c:pt idx="74">
                  <c:v>2.2291925465838553</c:v>
                </c:pt>
                <c:pt idx="75">
                  <c:v>2.2593167701863419</c:v>
                </c:pt>
                <c:pt idx="76">
                  <c:v>2.2894409937888147</c:v>
                </c:pt>
                <c:pt idx="77">
                  <c:v>2.3195652173913039</c:v>
                </c:pt>
                <c:pt idx="78">
                  <c:v>2.3496894409937839</c:v>
                </c:pt>
                <c:pt idx="79">
                  <c:v>2.3798136645962686</c:v>
                </c:pt>
                <c:pt idx="80">
                  <c:v>2.4099378881987592</c:v>
                </c:pt>
                <c:pt idx="81">
                  <c:v>2.4400621118012387</c:v>
                </c:pt>
                <c:pt idx="82">
                  <c:v>2.4701863354037217</c:v>
                </c:pt>
                <c:pt idx="83">
                  <c:v>2.5003105590062149</c:v>
                </c:pt>
                <c:pt idx="84">
                  <c:v>2.5304347826086993</c:v>
                </c:pt>
                <c:pt idx="85">
                  <c:v>2.56055900621118</c:v>
                </c:pt>
                <c:pt idx="86">
                  <c:v>2.5906832298136604</c:v>
                </c:pt>
                <c:pt idx="87">
                  <c:v>2.6208074534161487</c:v>
                </c:pt>
                <c:pt idx="88">
                  <c:v>2.6509316770186371</c:v>
                </c:pt>
                <c:pt idx="89">
                  <c:v>2.6810559006211179</c:v>
                </c:pt>
                <c:pt idx="90">
                  <c:v>2.7111801242235987</c:v>
                </c:pt>
                <c:pt idx="91">
                  <c:v>2.741304347826095</c:v>
                </c:pt>
                <c:pt idx="92">
                  <c:v>2.7714285714285709</c:v>
                </c:pt>
                <c:pt idx="93">
                  <c:v>2.8015527950310553</c:v>
                </c:pt>
                <c:pt idx="94">
                  <c:v>2.8316770186335387</c:v>
                </c:pt>
                <c:pt idx="95">
                  <c:v>2.8618012422360284</c:v>
                </c:pt>
                <c:pt idx="96">
                  <c:v>2.8919254658385043</c:v>
                </c:pt>
                <c:pt idx="97">
                  <c:v>2.9220496894409886</c:v>
                </c:pt>
                <c:pt idx="98">
                  <c:v>2.9521739130434734</c:v>
                </c:pt>
                <c:pt idx="99">
                  <c:v>2.9822981366459627</c:v>
                </c:pt>
                <c:pt idx="100">
                  <c:v>3.0124223602484426</c:v>
                </c:pt>
                <c:pt idx="101">
                  <c:v>3.0425465838509314</c:v>
                </c:pt>
                <c:pt idx="102">
                  <c:v>3.0726708074534157</c:v>
                </c:pt>
                <c:pt idx="103">
                  <c:v>3.1027950310559</c:v>
                </c:pt>
                <c:pt idx="104">
                  <c:v>3.1329192546583848</c:v>
                </c:pt>
                <c:pt idx="105">
                  <c:v>3.1630434782608687</c:v>
                </c:pt>
                <c:pt idx="106">
                  <c:v>3.2232919254658392</c:v>
                </c:pt>
                <c:pt idx="107">
                  <c:v>3.2534161490683222</c:v>
                </c:pt>
                <c:pt idx="108">
                  <c:v>3.2835403726708092</c:v>
                </c:pt>
                <c:pt idx="109">
                  <c:v>3.3136645962732865</c:v>
                </c:pt>
                <c:pt idx="110">
                  <c:v>3.3437888198757761</c:v>
                </c:pt>
                <c:pt idx="111">
                  <c:v>3.4040372670807488</c:v>
                </c:pt>
                <c:pt idx="112">
                  <c:v>3.4341614906832247</c:v>
                </c:pt>
                <c:pt idx="113">
                  <c:v>3.464285714285714</c:v>
                </c:pt>
                <c:pt idx="114">
                  <c:v>3.4944099378881939</c:v>
                </c:pt>
                <c:pt idx="115">
                  <c:v>3.5245341614906875</c:v>
                </c:pt>
                <c:pt idx="116">
                  <c:v>3.5546583850931581</c:v>
                </c:pt>
                <c:pt idx="117">
                  <c:v>3.5847826086956562</c:v>
                </c:pt>
                <c:pt idx="118">
                  <c:v>3.6149068322981361</c:v>
                </c:pt>
                <c:pt idx="119">
                  <c:v>3.6450310559006249</c:v>
                </c:pt>
              </c:numCache>
            </c:numRef>
          </c:xVal>
          <c:yVal>
            <c:numRef>
              <c:f>'WAG followed by C12 and CO2 co-'!$M$4:$M$123</c:f>
              <c:numCache>
                <c:formatCode>General</c:formatCode>
                <c:ptCount val="120"/>
                <c:pt idx="0">
                  <c:v>1.9312793745144339</c:v>
                </c:pt>
                <c:pt idx="1">
                  <c:v>2.1230044455921444</c:v>
                </c:pt>
                <c:pt idx="2">
                  <c:v>8.0711578702467648</c:v>
                </c:pt>
                <c:pt idx="3">
                  <c:v>5.3823306539131144</c:v>
                </c:pt>
                <c:pt idx="4">
                  <c:v>3.3294695270079409</c:v>
                </c:pt>
                <c:pt idx="5">
                  <c:v>4.3769430860666194</c:v>
                </c:pt>
                <c:pt idx="6">
                  <c:v>7.8841090204148614</c:v>
                </c:pt>
                <c:pt idx="7">
                  <c:v>3.2265926596003953</c:v>
                </c:pt>
                <c:pt idx="8">
                  <c:v>4.0589600413523694</c:v>
                </c:pt>
                <c:pt idx="9">
                  <c:v>6.439156655463389</c:v>
                </c:pt>
                <c:pt idx="10">
                  <c:v>3.4323463944154833</c:v>
                </c:pt>
                <c:pt idx="11">
                  <c:v>3.4931372706108612</c:v>
                </c:pt>
                <c:pt idx="12">
                  <c:v>4.9100323080875459</c:v>
                </c:pt>
                <c:pt idx="13">
                  <c:v>5.7985143447891065</c:v>
                </c:pt>
                <c:pt idx="14">
                  <c:v>4.905356086841751</c:v>
                </c:pt>
                <c:pt idx="15">
                  <c:v>5.3776544326673097</c:v>
                </c:pt>
                <c:pt idx="16">
                  <c:v>5.3308922202093374</c:v>
                </c:pt>
                <c:pt idx="17">
                  <c:v>3.4884610493650592</c:v>
                </c:pt>
                <c:pt idx="18">
                  <c:v>3.918673403978437</c:v>
                </c:pt>
                <c:pt idx="19">
                  <c:v>5.1438433703774296</c:v>
                </c:pt>
                <c:pt idx="20">
                  <c:v>4.7978029981884056</c:v>
                </c:pt>
                <c:pt idx="21">
                  <c:v>4.9614707417913344</c:v>
                </c:pt>
                <c:pt idx="22">
                  <c:v>4.4190290772787888</c:v>
                </c:pt>
                <c:pt idx="23">
                  <c:v>4.4190290772787888</c:v>
                </c:pt>
                <c:pt idx="24">
                  <c:v>4.7650694494678314</c:v>
                </c:pt>
                <c:pt idx="25">
                  <c:v>3.0442200310142833</c:v>
                </c:pt>
                <c:pt idx="26">
                  <c:v>4.1150746963019342</c:v>
                </c:pt>
                <c:pt idx="27">
                  <c:v>3.9233496252242377</c:v>
                </c:pt>
                <c:pt idx="28">
                  <c:v>3.0629249159974776</c:v>
                </c:pt>
                <c:pt idx="29">
                  <c:v>3.4978134918566544</c:v>
                </c:pt>
                <c:pt idx="30">
                  <c:v>4.1057222538103542</c:v>
                </c:pt>
                <c:pt idx="31">
                  <c:v>4.2787424399048799</c:v>
                </c:pt>
                <c:pt idx="32">
                  <c:v>3.5118421555940404</c:v>
                </c:pt>
                <c:pt idx="33">
                  <c:v>4.0589600413523694</c:v>
                </c:pt>
                <c:pt idx="34">
                  <c:v>4.7697456707136192</c:v>
                </c:pt>
                <c:pt idx="35">
                  <c:v>2.0575373481509858</c:v>
                </c:pt>
                <c:pt idx="36">
                  <c:v>3.0722773584890706</c:v>
                </c:pt>
                <c:pt idx="37">
                  <c:v>5.3776544326673097</c:v>
                </c:pt>
                <c:pt idx="38">
                  <c:v>6.8366354613561864</c:v>
                </c:pt>
                <c:pt idx="39">
                  <c:v>10.918976608937538</c:v>
                </c:pt>
                <c:pt idx="40">
                  <c:v>13.9912539674266</c:v>
                </c:pt>
                <c:pt idx="41">
                  <c:v>4.573344378390118</c:v>
                </c:pt>
                <c:pt idx="42">
                  <c:v>4.0589600413523694</c:v>
                </c:pt>
                <c:pt idx="43">
                  <c:v>6.4672139829381763</c:v>
                </c:pt>
                <c:pt idx="44">
                  <c:v>9.0625167743558706</c:v>
                </c:pt>
                <c:pt idx="45">
                  <c:v>12.013212380454169</c:v>
                </c:pt>
                <c:pt idx="46">
                  <c:v>5.1017573791652415</c:v>
                </c:pt>
                <c:pt idx="47">
                  <c:v>2.6654461101046629</c:v>
                </c:pt>
                <c:pt idx="48">
                  <c:v>4.573344378390118</c:v>
                </c:pt>
                <c:pt idx="49">
                  <c:v>5.9481534246546488</c:v>
                </c:pt>
                <c:pt idx="50">
                  <c:v>4.1010460325645504</c:v>
                </c:pt>
                <c:pt idx="51">
                  <c:v>6.2193742569108945</c:v>
                </c:pt>
                <c:pt idx="52">
                  <c:v>7.5287162057342361</c:v>
                </c:pt>
                <c:pt idx="53">
                  <c:v>2.0902708968715582</c:v>
                </c:pt>
                <c:pt idx="54">
                  <c:v>3.1283920134386372</c:v>
                </c:pt>
                <c:pt idx="55">
                  <c:v>8.8193532695743908</c:v>
                </c:pt>
                <c:pt idx="56">
                  <c:v>11.134082786244237</c:v>
                </c:pt>
                <c:pt idx="57">
                  <c:v>16.95130201601653</c:v>
                </c:pt>
                <c:pt idx="58">
                  <c:v>6.1866407081903114</c:v>
                </c:pt>
                <c:pt idx="59">
                  <c:v>7.9215187903812394</c:v>
                </c:pt>
                <c:pt idx="60">
                  <c:v>7.1359136210872345</c:v>
                </c:pt>
                <c:pt idx="61">
                  <c:v>8.524751331089135</c:v>
                </c:pt>
                <c:pt idx="62">
                  <c:v>9.1513649780260238</c:v>
                </c:pt>
                <c:pt idx="63">
                  <c:v>6.5467097441167335</c:v>
                </c:pt>
                <c:pt idx="64">
                  <c:v>3.8064440940792981</c:v>
                </c:pt>
                <c:pt idx="65">
                  <c:v>5.3776544326673097</c:v>
                </c:pt>
                <c:pt idx="66">
                  <c:v>5.4945599638122475</c:v>
                </c:pt>
                <c:pt idx="67">
                  <c:v>5.4477977513542823</c:v>
                </c:pt>
                <c:pt idx="68">
                  <c:v>5.3215397777177351</c:v>
                </c:pt>
                <c:pt idx="69">
                  <c:v>6.3643371155306179</c:v>
                </c:pt>
                <c:pt idx="70">
                  <c:v>7.9682810028392135</c:v>
                </c:pt>
                <c:pt idx="71">
                  <c:v>8.7211526234126389</c:v>
                </c:pt>
                <c:pt idx="72">
                  <c:v>9.095250323076451</c:v>
                </c:pt>
                <c:pt idx="73">
                  <c:v>12.625797363653685</c:v>
                </c:pt>
                <c:pt idx="74">
                  <c:v>12.71464556732384</c:v>
                </c:pt>
                <c:pt idx="75">
                  <c:v>10.666460661664464</c:v>
                </c:pt>
                <c:pt idx="76">
                  <c:v>9.3617949340869497</c:v>
                </c:pt>
                <c:pt idx="77">
                  <c:v>7.4959826570136556</c:v>
                </c:pt>
                <c:pt idx="78">
                  <c:v>10.044523235973378</c:v>
                </c:pt>
                <c:pt idx="79">
                  <c:v>8.7445337296416259</c:v>
                </c:pt>
                <c:pt idx="80">
                  <c:v>3.4136415094322934</c:v>
                </c:pt>
                <c:pt idx="81">
                  <c:v>3.7316245541465412</c:v>
                </c:pt>
                <c:pt idx="82">
                  <c:v>12.611768699916292</c:v>
                </c:pt>
                <c:pt idx="83">
                  <c:v>5.4805313000748592</c:v>
                </c:pt>
                <c:pt idx="84">
                  <c:v>5.695637477381549</c:v>
                </c:pt>
                <c:pt idx="85">
                  <c:v>5.2373677952934017</c:v>
                </c:pt>
                <c:pt idx="86">
                  <c:v>6.3877182217596085</c:v>
                </c:pt>
                <c:pt idx="87">
                  <c:v>2.3661679503736237</c:v>
                </c:pt>
                <c:pt idx="88">
                  <c:v>11.844868415605468</c:v>
                </c:pt>
                <c:pt idx="89">
                  <c:v>15.253833703791967</c:v>
                </c:pt>
                <c:pt idx="90">
                  <c:v>15.87577112948305</c:v>
                </c:pt>
                <c:pt idx="91">
                  <c:v>4.32550465236283</c:v>
                </c:pt>
                <c:pt idx="92">
                  <c:v>12.396662522609628</c:v>
                </c:pt>
                <c:pt idx="93">
                  <c:v>10.189486094593121</c:v>
                </c:pt>
                <c:pt idx="94">
                  <c:v>9.1794223055008093</c:v>
                </c:pt>
                <c:pt idx="95">
                  <c:v>8.3236738175198397</c:v>
                </c:pt>
                <c:pt idx="96">
                  <c:v>7.0797989661376688</c:v>
                </c:pt>
                <c:pt idx="97">
                  <c:v>5.2280153528017763</c:v>
                </c:pt>
                <c:pt idx="98">
                  <c:v>5.3823306539131144</c:v>
                </c:pt>
                <c:pt idx="99">
                  <c:v>4.5172297234405434</c:v>
                </c:pt>
                <c:pt idx="100">
                  <c:v>7.7578510467783106</c:v>
                </c:pt>
                <c:pt idx="101">
                  <c:v>7.6175644094043875</c:v>
                </c:pt>
                <c:pt idx="102">
                  <c:v>7.3229624709191388</c:v>
                </c:pt>
                <c:pt idx="103">
                  <c:v>7.2154093822657925</c:v>
                </c:pt>
                <c:pt idx="104">
                  <c:v>7.5100113207510475</c:v>
                </c:pt>
                <c:pt idx="105">
                  <c:v>4.8866512018585624</c:v>
                </c:pt>
                <c:pt idx="106">
                  <c:v>4.4330577410161833</c:v>
                </c:pt>
                <c:pt idx="107">
                  <c:v>4.3021235461338545</c:v>
                </c:pt>
                <c:pt idx="108">
                  <c:v>4.9100323080875459</c:v>
                </c:pt>
                <c:pt idx="109">
                  <c:v>9.3243851641205389</c:v>
                </c:pt>
                <c:pt idx="110">
                  <c:v>11.344512742305131</c:v>
                </c:pt>
                <c:pt idx="111">
                  <c:v>5.77980945980591</c:v>
                </c:pt>
                <c:pt idx="112">
                  <c:v>5.9855631946210277</c:v>
                </c:pt>
                <c:pt idx="113">
                  <c:v>10.928329051429138</c:v>
                </c:pt>
                <c:pt idx="114">
                  <c:v>6.8553403463393705</c:v>
                </c:pt>
                <c:pt idx="115">
                  <c:v>2.7963803049870042</c:v>
                </c:pt>
                <c:pt idx="116">
                  <c:v>2.6560936676130771</c:v>
                </c:pt>
                <c:pt idx="117">
                  <c:v>7.2528191522321794</c:v>
                </c:pt>
                <c:pt idx="118">
                  <c:v>6.1866407081903114</c:v>
                </c:pt>
                <c:pt idx="119">
                  <c:v>6.1305260532407395</c:v>
                </c:pt>
              </c:numCache>
            </c:numRef>
          </c:yVal>
          <c:smooth val="0"/>
        </c:ser>
        <c:dLbls>
          <c:showLegendKey val="0"/>
          <c:showVal val="0"/>
          <c:showCatName val="0"/>
          <c:showSerName val="0"/>
          <c:showPercent val="0"/>
          <c:showBubbleSize val="0"/>
        </c:dLbls>
        <c:axId val="202114944"/>
        <c:axId val="232014592"/>
      </c:scatterChart>
      <c:valAx>
        <c:axId val="202114944"/>
        <c:scaling>
          <c:orientation val="minMax"/>
          <c:max val="6"/>
          <c:min val="0"/>
        </c:scaling>
        <c:delete val="0"/>
        <c:axPos val="b"/>
        <c:title>
          <c:tx>
            <c:rich>
              <a:bodyPr/>
              <a:lstStyle/>
              <a:p>
                <a:pPr>
                  <a:defRPr/>
                </a:pPr>
                <a:r>
                  <a:rPr lang="en-US" dirty="0"/>
                  <a:t>TPV</a:t>
                </a:r>
              </a:p>
            </c:rich>
          </c:tx>
          <c:layout>
            <c:manualLayout>
              <c:xMode val="edge"/>
              <c:yMode val="edge"/>
              <c:x val="0.4403732099277069"/>
              <c:y val="0.89198924731182794"/>
            </c:manualLayout>
          </c:layout>
          <c:overlay val="0"/>
        </c:title>
        <c:numFmt formatCode="General" sourceLinked="1"/>
        <c:majorTickMark val="out"/>
        <c:minorTickMark val="none"/>
        <c:tickLblPos val="nextTo"/>
        <c:crossAx val="232014592"/>
        <c:crosses val="autoZero"/>
        <c:crossBetween val="midCat"/>
        <c:majorUnit val="1"/>
      </c:valAx>
      <c:valAx>
        <c:axId val="232014592"/>
        <c:scaling>
          <c:logBase val="10"/>
          <c:orientation val="minMax"/>
        </c:scaling>
        <c:delete val="0"/>
        <c:axPos val="l"/>
        <c:title>
          <c:tx>
            <c:rich>
              <a:bodyPr rot="-5400000" vert="horz"/>
              <a:lstStyle/>
              <a:p>
                <a:pPr>
                  <a:defRPr/>
                </a:pPr>
                <a:r>
                  <a:rPr lang="en-US"/>
                  <a:t>Apparent Viscosity / cp</a:t>
                </a:r>
              </a:p>
            </c:rich>
          </c:tx>
          <c:layout>
            <c:manualLayout>
              <c:xMode val="edge"/>
              <c:yMode val="edge"/>
              <c:x val="0"/>
              <c:y val="0.15598340530014423"/>
            </c:manualLayout>
          </c:layout>
          <c:overlay val="0"/>
        </c:title>
        <c:numFmt formatCode="General" sourceLinked="1"/>
        <c:majorTickMark val="out"/>
        <c:minorTickMark val="none"/>
        <c:tickLblPos val="nextTo"/>
        <c:crossAx val="202114944"/>
        <c:crosses val="autoZero"/>
        <c:crossBetween val="midCat"/>
      </c:valAx>
    </c:plotArea>
    <c:legend>
      <c:legendPos val="r"/>
      <c:layout>
        <c:manualLayout>
          <c:xMode val="edge"/>
          <c:yMode val="edge"/>
          <c:x val="0.15319898231111945"/>
          <c:y val="3.7044321424887415E-2"/>
          <c:w val="0.26508462304281033"/>
          <c:h val="0.23554012080367684"/>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597105150105539"/>
          <c:y val="5.8860288945651963E-2"/>
          <c:w val="0.81022724567382265"/>
          <c:h val="0.73832088588070233"/>
        </c:manualLayout>
      </c:layout>
      <c:scatterChart>
        <c:scatterStyle val="lineMarker"/>
        <c:varyColors val="0"/>
        <c:ser>
          <c:idx val="1"/>
          <c:order val="0"/>
          <c:tx>
            <c:v>co-injection</c:v>
          </c:tx>
          <c:spPr>
            <a:ln w="28575">
              <a:noFill/>
            </a:ln>
          </c:spPr>
          <c:xVal>
            <c:numRef>
              <c:f>'WAG followed by C12 and CO2 co-'!$J$356:$J$763</c:f>
              <c:numCache>
                <c:formatCode>General</c:formatCode>
                <c:ptCount val="408"/>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1.556418219461698</c:v>
                </c:pt>
                <c:pt idx="149">
                  <c:v>1.5664596273291918</c:v>
                </c:pt>
                <c:pt idx="150">
                  <c:v>1.5765010351966871</c:v>
                </c:pt>
                <c:pt idx="151">
                  <c:v>1.5865424430641819</c:v>
                </c:pt>
                <c:pt idx="152">
                  <c:v>1.5965838509316781</c:v>
                </c:pt>
                <c:pt idx="153">
                  <c:v>1.6066252587991694</c:v>
                </c:pt>
                <c:pt idx="154">
                  <c:v>1.6166666666666665</c:v>
                </c:pt>
                <c:pt idx="155">
                  <c:v>1.6267080745341611</c:v>
                </c:pt>
                <c:pt idx="156">
                  <c:v>1.6367494824016562</c:v>
                </c:pt>
                <c:pt idx="157">
                  <c:v>1.6467908902691488</c:v>
                </c:pt>
                <c:pt idx="158">
                  <c:v>1.6568322981366457</c:v>
                </c:pt>
                <c:pt idx="159">
                  <c:v>1.6668737060041399</c:v>
                </c:pt>
                <c:pt idx="160">
                  <c:v>1.6769151138716383</c:v>
                </c:pt>
                <c:pt idx="161">
                  <c:v>1.6869565217391327</c:v>
                </c:pt>
                <c:pt idx="162">
                  <c:v>1.6969979296066293</c:v>
                </c:pt>
                <c:pt idx="163">
                  <c:v>1.7070393374741157</c:v>
                </c:pt>
                <c:pt idx="164">
                  <c:v>1.7170807453416148</c:v>
                </c:pt>
                <c:pt idx="165">
                  <c:v>1.7271221532091072</c:v>
                </c:pt>
                <c:pt idx="166">
                  <c:v>1.7371635610766045</c:v>
                </c:pt>
                <c:pt idx="167">
                  <c:v>1.7472049689440992</c:v>
                </c:pt>
                <c:pt idx="168">
                  <c:v>1.757246376811594</c:v>
                </c:pt>
                <c:pt idx="169">
                  <c:v>1.7672877846790889</c:v>
                </c:pt>
                <c:pt idx="170">
                  <c:v>1.7773291925465815</c:v>
                </c:pt>
                <c:pt idx="171">
                  <c:v>1.7873706004140761</c:v>
                </c:pt>
                <c:pt idx="172">
                  <c:v>1.7974120082815741</c:v>
                </c:pt>
                <c:pt idx="173">
                  <c:v>1.8074534161490678</c:v>
                </c:pt>
                <c:pt idx="174">
                  <c:v>1.8174948240165629</c:v>
                </c:pt>
                <c:pt idx="175">
                  <c:v>1.8275362318840578</c:v>
                </c:pt>
                <c:pt idx="176">
                  <c:v>1.8375776397515544</c:v>
                </c:pt>
                <c:pt idx="177">
                  <c:v>1.8476190476190455</c:v>
                </c:pt>
                <c:pt idx="178">
                  <c:v>1.8576604554865419</c:v>
                </c:pt>
                <c:pt idx="179">
                  <c:v>1.8677018633540372</c:v>
                </c:pt>
                <c:pt idx="180">
                  <c:v>1.8777432712215321</c:v>
                </c:pt>
                <c:pt idx="181">
                  <c:v>1.8877846790890258</c:v>
                </c:pt>
                <c:pt idx="182">
                  <c:v>1.897826086956522</c:v>
                </c:pt>
                <c:pt idx="183">
                  <c:v>1.9078674948240162</c:v>
                </c:pt>
                <c:pt idx="184">
                  <c:v>1.917908902691513</c:v>
                </c:pt>
                <c:pt idx="185">
                  <c:v>1.9279503105590059</c:v>
                </c:pt>
                <c:pt idx="186">
                  <c:v>1.9379917184265008</c:v>
                </c:pt>
                <c:pt idx="187">
                  <c:v>1.9480331262939983</c:v>
                </c:pt>
                <c:pt idx="188">
                  <c:v>1.9580745341614929</c:v>
                </c:pt>
                <c:pt idx="189">
                  <c:v>1.9681159420289873</c:v>
                </c:pt>
                <c:pt idx="190">
                  <c:v>1.9781573498964842</c:v>
                </c:pt>
                <c:pt idx="191">
                  <c:v>1.9881987577639748</c:v>
                </c:pt>
                <c:pt idx="192">
                  <c:v>1.9982401656314734</c:v>
                </c:pt>
                <c:pt idx="193">
                  <c:v>2.0082815734989645</c:v>
                </c:pt>
                <c:pt idx="194">
                  <c:v>2.0183229813664592</c:v>
                </c:pt>
                <c:pt idx="195">
                  <c:v>2.0283643892339542</c:v>
                </c:pt>
                <c:pt idx="196">
                  <c:v>2.0384057971014493</c:v>
                </c:pt>
                <c:pt idx="197">
                  <c:v>2.0484472049689435</c:v>
                </c:pt>
                <c:pt idx="198">
                  <c:v>2.0584886128364386</c:v>
                </c:pt>
                <c:pt idx="199">
                  <c:v>2.068530020703939</c:v>
                </c:pt>
                <c:pt idx="200">
                  <c:v>2.0785714285714292</c:v>
                </c:pt>
                <c:pt idx="201">
                  <c:v>2.0886128364389229</c:v>
                </c:pt>
                <c:pt idx="202">
                  <c:v>2.0986542443064202</c:v>
                </c:pt>
                <c:pt idx="203">
                  <c:v>2.1086956521739166</c:v>
                </c:pt>
                <c:pt idx="204">
                  <c:v>2.1187370600414139</c:v>
                </c:pt>
                <c:pt idx="205">
                  <c:v>2.1287784679089032</c:v>
                </c:pt>
                <c:pt idx="206">
                  <c:v>2.1388198757763992</c:v>
                </c:pt>
                <c:pt idx="207">
                  <c:v>2.1488612836438921</c:v>
                </c:pt>
                <c:pt idx="208">
                  <c:v>2.1589026915113871</c:v>
                </c:pt>
                <c:pt idx="209">
                  <c:v>2.1689440993788787</c:v>
                </c:pt>
                <c:pt idx="210">
                  <c:v>2.1789855072463813</c:v>
                </c:pt>
                <c:pt idx="211">
                  <c:v>2.1890269151138675</c:v>
                </c:pt>
                <c:pt idx="212">
                  <c:v>2.1990683229813661</c:v>
                </c:pt>
                <c:pt idx="213">
                  <c:v>2.2091097308488608</c:v>
                </c:pt>
                <c:pt idx="214">
                  <c:v>2.2191511387163603</c:v>
                </c:pt>
                <c:pt idx="215">
                  <c:v>2.2291925465838553</c:v>
                </c:pt>
                <c:pt idx="216">
                  <c:v>2.2392339544513451</c:v>
                </c:pt>
                <c:pt idx="217">
                  <c:v>2.2492753623188397</c:v>
                </c:pt>
                <c:pt idx="218">
                  <c:v>2.2593167701863419</c:v>
                </c:pt>
                <c:pt idx="219">
                  <c:v>2.2693581780538277</c:v>
                </c:pt>
                <c:pt idx="220">
                  <c:v>2.279399585921329</c:v>
                </c:pt>
                <c:pt idx="221">
                  <c:v>2.2894409937888147</c:v>
                </c:pt>
                <c:pt idx="222">
                  <c:v>2.2994824016563151</c:v>
                </c:pt>
                <c:pt idx="223">
                  <c:v>2.3095238095238053</c:v>
                </c:pt>
                <c:pt idx="224">
                  <c:v>2.3195652173913039</c:v>
                </c:pt>
                <c:pt idx="225">
                  <c:v>2.3296066252587924</c:v>
                </c:pt>
                <c:pt idx="226">
                  <c:v>2.3396480331262821</c:v>
                </c:pt>
                <c:pt idx="227">
                  <c:v>2.3496894409937839</c:v>
                </c:pt>
                <c:pt idx="228">
                  <c:v>2.3597308488612851</c:v>
                </c:pt>
                <c:pt idx="229">
                  <c:v>2.369772256728778</c:v>
                </c:pt>
                <c:pt idx="230">
                  <c:v>2.3798136645962686</c:v>
                </c:pt>
                <c:pt idx="231">
                  <c:v>2.3898550724637624</c:v>
                </c:pt>
                <c:pt idx="232">
                  <c:v>2.3998964803312566</c:v>
                </c:pt>
                <c:pt idx="233">
                  <c:v>2.4099378881987592</c:v>
                </c:pt>
                <c:pt idx="234">
                  <c:v>2.4199792960662525</c:v>
                </c:pt>
                <c:pt idx="235">
                  <c:v>2.4300207039337467</c:v>
                </c:pt>
                <c:pt idx="236">
                  <c:v>2.4400621118012387</c:v>
                </c:pt>
                <c:pt idx="237">
                  <c:v>2.4501035196687369</c:v>
                </c:pt>
                <c:pt idx="238">
                  <c:v>2.4601449275362319</c:v>
                </c:pt>
                <c:pt idx="239">
                  <c:v>2.4701863354037217</c:v>
                </c:pt>
                <c:pt idx="240">
                  <c:v>2.4802277432712212</c:v>
                </c:pt>
                <c:pt idx="241">
                  <c:v>2.4902691511387163</c:v>
                </c:pt>
                <c:pt idx="242">
                  <c:v>2.5003105590062149</c:v>
                </c:pt>
                <c:pt idx="243">
                  <c:v>2.5103519668737047</c:v>
                </c:pt>
                <c:pt idx="244">
                  <c:v>2.5203933747412006</c:v>
                </c:pt>
                <c:pt idx="245">
                  <c:v>2.5304347826086993</c:v>
                </c:pt>
                <c:pt idx="246">
                  <c:v>2.5404761904761877</c:v>
                </c:pt>
                <c:pt idx="247">
                  <c:v>2.550517598343685</c:v>
                </c:pt>
                <c:pt idx="248">
                  <c:v>2.56055900621118</c:v>
                </c:pt>
                <c:pt idx="249">
                  <c:v>2.5706004140786693</c:v>
                </c:pt>
                <c:pt idx="250">
                  <c:v>2.5806418219461693</c:v>
                </c:pt>
                <c:pt idx="251">
                  <c:v>2.5906832298136604</c:v>
                </c:pt>
                <c:pt idx="252">
                  <c:v>2.6007246376811612</c:v>
                </c:pt>
                <c:pt idx="253">
                  <c:v>2.6107660455486541</c:v>
                </c:pt>
                <c:pt idx="254">
                  <c:v>2.6208074534161487</c:v>
                </c:pt>
                <c:pt idx="255">
                  <c:v>2.6308488612836389</c:v>
                </c:pt>
                <c:pt idx="256">
                  <c:v>2.6408902691511402</c:v>
                </c:pt>
                <c:pt idx="257">
                  <c:v>2.6509316770186371</c:v>
                </c:pt>
                <c:pt idx="258">
                  <c:v>2.6609730848861282</c:v>
                </c:pt>
                <c:pt idx="259">
                  <c:v>2.6710144927536228</c:v>
                </c:pt>
                <c:pt idx="260">
                  <c:v>2.6810559006211179</c:v>
                </c:pt>
                <c:pt idx="261">
                  <c:v>2.6910973084886152</c:v>
                </c:pt>
                <c:pt idx="262">
                  <c:v>2.7011387163561116</c:v>
                </c:pt>
                <c:pt idx="263">
                  <c:v>2.7111801242235987</c:v>
                </c:pt>
                <c:pt idx="264">
                  <c:v>2.7212215320911017</c:v>
                </c:pt>
                <c:pt idx="265">
                  <c:v>2.7312629399585835</c:v>
                </c:pt>
                <c:pt idx="266">
                  <c:v>2.741304347826095</c:v>
                </c:pt>
                <c:pt idx="267">
                  <c:v>2.7513457556935808</c:v>
                </c:pt>
                <c:pt idx="268">
                  <c:v>2.7613871635610807</c:v>
                </c:pt>
                <c:pt idx="269">
                  <c:v>2.7714285714285709</c:v>
                </c:pt>
                <c:pt idx="270">
                  <c:v>2.781469979296066</c:v>
                </c:pt>
                <c:pt idx="271">
                  <c:v>2.7915113871635606</c:v>
                </c:pt>
                <c:pt idx="272">
                  <c:v>2.8015527950310553</c:v>
                </c:pt>
                <c:pt idx="273">
                  <c:v>2.8115942028985512</c:v>
                </c:pt>
                <c:pt idx="274">
                  <c:v>2.8216356107660427</c:v>
                </c:pt>
                <c:pt idx="275">
                  <c:v>2.8316770186335387</c:v>
                </c:pt>
                <c:pt idx="276">
                  <c:v>2.8417184265010347</c:v>
                </c:pt>
                <c:pt idx="277">
                  <c:v>2.8517598343685222</c:v>
                </c:pt>
                <c:pt idx="278">
                  <c:v>2.8618012422360284</c:v>
                </c:pt>
                <c:pt idx="279">
                  <c:v>2.8718426501035128</c:v>
                </c:pt>
                <c:pt idx="280">
                  <c:v>2.881884057971019</c:v>
                </c:pt>
                <c:pt idx="281">
                  <c:v>2.8919254658385043</c:v>
                </c:pt>
                <c:pt idx="282">
                  <c:v>2.9019668737060038</c:v>
                </c:pt>
                <c:pt idx="283">
                  <c:v>2.9120082815734967</c:v>
                </c:pt>
                <c:pt idx="284">
                  <c:v>2.9220496894409886</c:v>
                </c:pt>
                <c:pt idx="285">
                  <c:v>2.9320910973084877</c:v>
                </c:pt>
                <c:pt idx="286">
                  <c:v>2.9421325051759832</c:v>
                </c:pt>
                <c:pt idx="287">
                  <c:v>2.9521739130434734</c:v>
                </c:pt>
                <c:pt idx="288">
                  <c:v>2.9622153209109725</c:v>
                </c:pt>
                <c:pt idx="289">
                  <c:v>2.9722567287784667</c:v>
                </c:pt>
                <c:pt idx="290">
                  <c:v>2.9822981366459627</c:v>
                </c:pt>
                <c:pt idx="291">
                  <c:v>2.9923395445134582</c:v>
                </c:pt>
                <c:pt idx="292">
                  <c:v>3.0023809523809573</c:v>
                </c:pt>
                <c:pt idx="293">
                  <c:v>3.0124223602484426</c:v>
                </c:pt>
                <c:pt idx="294">
                  <c:v>3.0224637681159416</c:v>
                </c:pt>
                <c:pt idx="295">
                  <c:v>3.0325051759834363</c:v>
                </c:pt>
                <c:pt idx="296">
                  <c:v>3.0425465838509314</c:v>
                </c:pt>
                <c:pt idx="297">
                  <c:v>3.052587991718426</c:v>
                </c:pt>
                <c:pt idx="298">
                  <c:v>3.0626293995859197</c:v>
                </c:pt>
                <c:pt idx="299">
                  <c:v>3.0726708074534157</c:v>
                </c:pt>
                <c:pt idx="300">
                  <c:v>3.0827122153209112</c:v>
                </c:pt>
                <c:pt idx="301">
                  <c:v>3.0927536231883983</c:v>
                </c:pt>
                <c:pt idx="302">
                  <c:v>3.1027950310559</c:v>
                </c:pt>
                <c:pt idx="303">
                  <c:v>3.1128364389233947</c:v>
                </c:pt>
                <c:pt idx="304">
                  <c:v>3.1228778467908898</c:v>
                </c:pt>
                <c:pt idx="305">
                  <c:v>3.1329192546583848</c:v>
                </c:pt>
                <c:pt idx="306">
                  <c:v>3.1429606625258795</c:v>
                </c:pt>
                <c:pt idx="307">
                  <c:v>3.1530020703933741</c:v>
                </c:pt>
                <c:pt idx="308">
                  <c:v>3.1630434782608687</c:v>
                </c:pt>
                <c:pt idx="309">
                  <c:v>3.1730848861283651</c:v>
                </c:pt>
                <c:pt idx="310">
                  <c:v>3.1831262939958602</c:v>
                </c:pt>
                <c:pt idx="311">
                  <c:v>3.1931677018633611</c:v>
                </c:pt>
                <c:pt idx="312">
                  <c:v>3.2032091097308477</c:v>
                </c:pt>
                <c:pt idx="313">
                  <c:v>3.2132505175983441</c:v>
                </c:pt>
                <c:pt idx="314">
                  <c:v>3.2232919254658392</c:v>
                </c:pt>
                <c:pt idx="315">
                  <c:v>3.2333333333333352</c:v>
                </c:pt>
                <c:pt idx="316">
                  <c:v>3.2433747412008387</c:v>
                </c:pt>
                <c:pt idx="317">
                  <c:v>3.2534161490683222</c:v>
                </c:pt>
                <c:pt idx="318">
                  <c:v>3.2634575569358217</c:v>
                </c:pt>
                <c:pt idx="319">
                  <c:v>3.2734989648033141</c:v>
                </c:pt>
                <c:pt idx="320">
                  <c:v>3.2835403726708092</c:v>
                </c:pt>
                <c:pt idx="321">
                  <c:v>3.2935817805383087</c:v>
                </c:pt>
                <c:pt idx="322">
                  <c:v>3.3036231884057972</c:v>
                </c:pt>
                <c:pt idx="323">
                  <c:v>3.3136645962732865</c:v>
                </c:pt>
                <c:pt idx="324">
                  <c:v>3.3237060041407864</c:v>
                </c:pt>
                <c:pt idx="325">
                  <c:v>3.3337474120082762</c:v>
                </c:pt>
                <c:pt idx="326">
                  <c:v>3.3437888198757761</c:v>
                </c:pt>
                <c:pt idx="327">
                  <c:v>3.3538302277432708</c:v>
                </c:pt>
                <c:pt idx="328">
                  <c:v>3.3638716356107627</c:v>
                </c:pt>
                <c:pt idx="329">
                  <c:v>3.3739130434782587</c:v>
                </c:pt>
                <c:pt idx="330">
                  <c:v>3.3839544513457551</c:v>
                </c:pt>
                <c:pt idx="331">
                  <c:v>3.3939958592132462</c:v>
                </c:pt>
                <c:pt idx="332">
                  <c:v>3.4040372670807488</c:v>
                </c:pt>
                <c:pt idx="333">
                  <c:v>3.4140786749482324</c:v>
                </c:pt>
                <c:pt idx="334">
                  <c:v>3.4241200828157394</c:v>
                </c:pt>
                <c:pt idx="335">
                  <c:v>3.4341614906832247</c:v>
                </c:pt>
                <c:pt idx="336">
                  <c:v>3.4442028985507238</c:v>
                </c:pt>
                <c:pt idx="337">
                  <c:v>3.4542443064182167</c:v>
                </c:pt>
                <c:pt idx="338">
                  <c:v>3.464285714285714</c:v>
                </c:pt>
                <c:pt idx="339">
                  <c:v>3.4743271221532077</c:v>
                </c:pt>
                <c:pt idx="340">
                  <c:v>3.4944099378881939</c:v>
                </c:pt>
                <c:pt idx="341">
                  <c:v>3.5044513457556952</c:v>
                </c:pt>
                <c:pt idx="342">
                  <c:v>3.5144927536231867</c:v>
                </c:pt>
                <c:pt idx="343">
                  <c:v>3.5245341614906875</c:v>
                </c:pt>
                <c:pt idx="344">
                  <c:v>3.5345755693581777</c:v>
                </c:pt>
                <c:pt idx="345">
                  <c:v>3.5446169772256741</c:v>
                </c:pt>
                <c:pt idx="346">
                  <c:v>3.5546583850931581</c:v>
                </c:pt>
                <c:pt idx="347">
                  <c:v>3.5646997929606652</c:v>
                </c:pt>
                <c:pt idx="348">
                  <c:v>3.5747412008281572</c:v>
                </c:pt>
                <c:pt idx="349">
                  <c:v>3.5847826086956562</c:v>
                </c:pt>
                <c:pt idx="350">
                  <c:v>3.5948240165631464</c:v>
                </c:pt>
                <c:pt idx="351">
                  <c:v>3.6048654244306366</c:v>
                </c:pt>
                <c:pt idx="352">
                  <c:v>3.6149068322981361</c:v>
                </c:pt>
                <c:pt idx="353">
                  <c:v>3.6249482401656312</c:v>
                </c:pt>
                <c:pt idx="354">
                  <c:v>3.6349896480331259</c:v>
                </c:pt>
                <c:pt idx="355">
                  <c:v>3.6450310559006249</c:v>
                </c:pt>
                <c:pt idx="356">
                  <c:v>3.6550724637681102</c:v>
                </c:pt>
                <c:pt idx="357">
                  <c:v>3.6651138716356155</c:v>
                </c:pt>
                <c:pt idx="358">
                  <c:v>3.6751552795031008</c:v>
                </c:pt>
                <c:pt idx="359">
                  <c:v>3.6851966873706012</c:v>
                </c:pt>
                <c:pt idx="360">
                  <c:v>3.6952380952380937</c:v>
                </c:pt>
                <c:pt idx="361">
                  <c:v>3.7052795031055887</c:v>
                </c:pt>
                <c:pt idx="362">
                  <c:v>3.7153209109730843</c:v>
                </c:pt>
                <c:pt idx="363">
                  <c:v>3.7253623188405802</c:v>
                </c:pt>
                <c:pt idx="364">
                  <c:v>3.7354037267080744</c:v>
                </c:pt>
                <c:pt idx="365">
                  <c:v>3.7454451345755628</c:v>
                </c:pt>
                <c:pt idx="366">
                  <c:v>3.7554865424430641</c:v>
                </c:pt>
                <c:pt idx="367">
                  <c:v>3.7655279503105636</c:v>
                </c:pt>
                <c:pt idx="368">
                  <c:v>3.7755693581780552</c:v>
                </c:pt>
                <c:pt idx="369">
                  <c:v>3.7856107660455529</c:v>
                </c:pt>
                <c:pt idx="370">
                  <c:v>3.7956521739130364</c:v>
                </c:pt>
                <c:pt idx="371">
                  <c:v>3.8056935817805382</c:v>
                </c:pt>
                <c:pt idx="372">
                  <c:v>3.8157349896480324</c:v>
                </c:pt>
                <c:pt idx="373">
                  <c:v>3.8257763975155274</c:v>
                </c:pt>
                <c:pt idx="374">
                  <c:v>3.8358178053830176</c:v>
                </c:pt>
                <c:pt idx="375">
                  <c:v>3.8458592132505167</c:v>
                </c:pt>
                <c:pt idx="376">
                  <c:v>3.8559006211180069</c:v>
                </c:pt>
                <c:pt idx="377">
                  <c:v>3.8659420289855069</c:v>
                </c:pt>
                <c:pt idx="378">
                  <c:v>3.8759834368529997</c:v>
                </c:pt>
                <c:pt idx="379">
                  <c:v>3.8860248447204992</c:v>
                </c:pt>
                <c:pt idx="380">
                  <c:v>3.8960662525879912</c:v>
                </c:pt>
                <c:pt idx="381">
                  <c:v>3.9462732919254653</c:v>
                </c:pt>
                <c:pt idx="382">
                  <c:v>3.9563146997929604</c:v>
                </c:pt>
                <c:pt idx="383">
                  <c:v>3.9663561076604545</c:v>
                </c:pt>
                <c:pt idx="384">
                  <c:v>3.9763975155279496</c:v>
                </c:pt>
                <c:pt idx="385">
                  <c:v>3.9864389233954398</c:v>
                </c:pt>
                <c:pt idx="386">
                  <c:v>3.9964803312629398</c:v>
                </c:pt>
                <c:pt idx="387">
                  <c:v>4.0065217391304344</c:v>
                </c:pt>
                <c:pt idx="388">
                  <c:v>4.016563146997929</c:v>
                </c:pt>
                <c:pt idx="389">
                  <c:v>4.0266045548654148</c:v>
                </c:pt>
                <c:pt idx="390">
                  <c:v>4.0366459627329183</c:v>
                </c:pt>
                <c:pt idx="391">
                  <c:v>4.0466873706004085</c:v>
                </c:pt>
                <c:pt idx="392">
                  <c:v>4.0567287784679085</c:v>
                </c:pt>
                <c:pt idx="393">
                  <c:v>4.0667701863353996</c:v>
                </c:pt>
                <c:pt idx="394">
                  <c:v>4.0768115942029004</c:v>
                </c:pt>
                <c:pt idx="395">
                  <c:v>4.0868530020703933</c:v>
                </c:pt>
                <c:pt idx="396">
                  <c:v>4.096894409937887</c:v>
                </c:pt>
                <c:pt idx="397">
                  <c:v>4.1069358178053665</c:v>
                </c:pt>
                <c:pt idx="398">
                  <c:v>4.1169772256728772</c:v>
                </c:pt>
                <c:pt idx="399">
                  <c:v>4.1270186335403665</c:v>
                </c:pt>
                <c:pt idx="400">
                  <c:v>4.1370600414078673</c:v>
                </c:pt>
                <c:pt idx="401">
                  <c:v>4.1471014492753531</c:v>
                </c:pt>
                <c:pt idx="402">
                  <c:v>4.1571428571428459</c:v>
                </c:pt>
                <c:pt idx="403">
                  <c:v>4.1671842650103335</c:v>
                </c:pt>
                <c:pt idx="404">
                  <c:v>4.1772256728778459</c:v>
                </c:pt>
                <c:pt idx="405">
                  <c:v>4.1872670807453414</c:v>
                </c:pt>
                <c:pt idx="406">
                  <c:v>4.1973084886128404</c:v>
                </c:pt>
                <c:pt idx="407">
                  <c:v>4.2073498964803324</c:v>
                </c:pt>
              </c:numCache>
            </c:numRef>
          </c:xVal>
          <c:yVal>
            <c:numRef>
              <c:f>'WAG followed by C12 and CO2 co-'!$M$356:$M$763</c:f>
              <c:numCache>
                <c:formatCode>General</c:formatCode>
                <c:ptCount val="408"/>
                <c:pt idx="0">
                  <c:v>7.280876479706949</c:v>
                </c:pt>
                <c:pt idx="1">
                  <c:v>5.8826863272134515</c:v>
                </c:pt>
                <c:pt idx="2">
                  <c:v>6.0463540708163785</c:v>
                </c:pt>
                <c:pt idx="3">
                  <c:v>5.4197404238794924</c:v>
                </c:pt>
                <c:pt idx="4">
                  <c:v>5.5834081674824088</c:v>
                </c:pt>
                <c:pt idx="5">
                  <c:v>4.6201065908480814</c:v>
                </c:pt>
                <c:pt idx="6">
                  <c:v>4.3629144223292062</c:v>
                </c:pt>
                <c:pt idx="7">
                  <c:v>4.2273040062010834</c:v>
                </c:pt>
                <c:pt idx="8">
                  <c:v>3.9934929439112037</c:v>
                </c:pt>
                <c:pt idx="9">
                  <c:v>4.2226277849552893</c:v>
                </c:pt>
                <c:pt idx="10">
                  <c:v>4.2600375549216754</c:v>
                </c:pt>
                <c:pt idx="11">
                  <c:v>6.4157755492343966</c:v>
                </c:pt>
                <c:pt idx="12">
                  <c:v>6.4298042129717885</c:v>
                </c:pt>
                <c:pt idx="13">
                  <c:v>2.6654461101046629</c:v>
                </c:pt>
                <c:pt idx="14">
                  <c:v>3.3481744119911294</c:v>
                </c:pt>
                <c:pt idx="15">
                  <c:v>4.0028453864028064</c:v>
                </c:pt>
                <c:pt idx="16">
                  <c:v>4.3161522098712455</c:v>
                </c:pt>
                <c:pt idx="17">
                  <c:v>4.8398889894005794</c:v>
                </c:pt>
                <c:pt idx="18">
                  <c:v>4.4564388472451748</c:v>
                </c:pt>
                <c:pt idx="19">
                  <c:v>4.0776649263355669</c:v>
                </c:pt>
                <c:pt idx="20">
                  <c:v>3.8999685189952547</c:v>
                </c:pt>
                <c:pt idx="21">
                  <c:v>3.5539281468062285</c:v>
                </c:pt>
                <c:pt idx="22">
                  <c:v>3.3154408632705401</c:v>
                </c:pt>
                <c:pt idx="23">
                  <c:v>6.6028243990662867</c:v>
                </c:pt>
                <c:pt idx="24">
                  <c:v>4.6014017058649124</c:v>
                </c:pt>
                <c:pt idx="25">
                  <c:v>2.3848728353568127</c:v>
                </c:pt>
                <c:pt idx="26">
                  <c:v>2.978752933573102</c:v>
                </c:pt>
                <c:pt idx="27">
                  <c:v>0.97733024037171734</c:v>
                </c:pt>
                <c:pt idx="28">
                  <c:v>0.83236738175198521</c:v>
                </c:pt>
                <c:pt idx="29">
                  <c:v>4.573344378390118</c:v>
                </c:pt>
                <c:pt idx="30">
                  <c:v>3.1985353321256036</c:v>
                </c:pt>
                <c:pt idx="31">
                  <c:v>4.6855736882892565</c:v>
                </c:pt>
                <c:pt idx="32">
                  <c:v>6.1819644869445094</c:v>
                </c:pt>
                <c:pt idx="33">
                  <c:v>8.651009304725676</c:v>
                </c:pt>
                <c:pt idx="34">
                  <c:v>0.80431005427720026</c:v>
                </c:pt>
                <c:pt idx="35">
                  <c:v>10.876890617725389</c:v>
                </c:pt>
                <c:pt idx="36">
                  <c:v>-0.25251594727306681</c:v>
                </c:pt>
                <c:pt idx="37">
                  <c:v>12.008536159208422</c:v>
                </c:pt>
                <c:pt idx="38">
                  <c:v>-4.3535619798376155</c:v>
                </c:pt>
                <c:pt idx="39">
                  <c:v>7.2154093822657925</c:v>
                </c:pt>
                <c:pt idx="40">
                  <c:v>0.72949051434443879</c:v>
                </c:pt>
                <c:pt idx="41">
                  <c:v>6.8693690100767704</c:v>
                </c:pt>
                <c:pt idx="42">
                  <c:v>4.1898942362347045</c:v>
                </c:pt>
                <c:pt idx="43">
                  <c:v>5.7844856810517085</c:v>
                </c:pt>
                <c:pt idx="44">
                  <c:v>-5.2326915740475801</c:v>
                </c:pt>
                <c:pt idx="45">
                  <c:v>7.6175644094043875</c:v>
                </c:pt>
                <c:pt idx="46">
                  <c:v>2.2212050917538937</c:v>
                </c:pt>
                <c:pt idx="47">
                  <c:v>8.940935021965128</c:v>
                </c:pt>
                <c:pt idx="48">
                  <c:v>7.9495761178560294</c:v>
                </c:pt>
                <c:pt idx="49">
                  <c:v>4.4377339622619862</c:v>
                </c:pt>
                <c:pt idx="50">
                  <c:v>-2.6654461101046567</c:v>
                </c:pt>
                <c:pt idx="51">
                  <c:v>9.2635942879251747</c:v>
                </c:pt>
                <c:pt idx="52">
                  <c:v>-0.8744533729641597</c:v>
                </c:pt>
                <c:pt idx="53">
                  <c:v>14.094130834834152</c:v>
                </c:pt>
                <c:pt idx="54">
                  <c:v>-6.13987849573234</c:v>
                </c:pt>
                <c:pt idx="55">
                  <c:v>14.126864383554731</c:v>
                </c:pt>
                <c:pt idx="56">
                  <c:v>5.0877287154278594</c:v>
                </c:pt>
                <c:pt idx="57">
                  <c:v>8.0431005427719739</c:v>
                </c:pt>
                <c:pt idx="58">
                  <c:v>5.8172192297722871</c:v>
                </c:pt>
                <c:pt idx="59">
                  <c:v>5.9575058671462022</c:v>
                </c:pt>
                <c:pt idx="60">
                  <c:v>6.1632596019613297</c:v>
                </c:pt>
                <c:pt idx="61">
                  <c:v>6.1118211682575385</c:v>
                </c:pt>
                <c:pt idx="62">
                  <c:v>5.5413221762702314</c:v>
                </c:pt>
                <c:pt idx="63">
                  <c:v>5.7985143447890888</c:v>
                </c:pt>
                <c:pt idx="64">
                  <c:v>5.5506746187618274</c:v>
                </c:pt>
                <c:pt idx="65">
                  <c:v>5.4711788575832694</c:v>
                </c:pt>
                <c:pt idx="66">
                  <c:v>5.6582277074151719</c:v>
                </c:pt>
                <c:pt idx="67">
                  <c:v>5.0690238304446771</c:v>
                </c:pt>
                <c:pt idx="68">
                  <c:v>5.2139866890643916</c:v>
                </c:pt>
                <c:pt idx="69">
                  <c:v>5.5553508400076215</c:v>
                </c:pt>
                <c:pt idx="70">
                  <c:v>5.0877287154278594</c:v>
                </c:pt>
                <c:pt idx="71">
                  <c:v>5.1064336004110462</c:v>
                </c:pt>
                <c:pt idx="72">
                  <c:v>4.7931267769426027</c:v>
                </c:pt>
                <c:pt idx="73">
                  <c:v>5.0690238304446771</c:v>
                </c:pt>
                <c:pt idx="74">
                  <c:v>4.5546394934069214</c:v>
                </c:pt>
                <c:pt idx="75">
                  <c:v>4.7650694494678154</c:v>
                </c:pt>
                <c:pt idx="76">
                  <c:v>4.8866512018585624</c:v>
                </c:pt>
                <c:pt idx="77">
                  <c:v>4.4003241922956109</c:v>
                </c:pt>
                <c:pt idx="78">
                  <c:v>4.6294590333396837</c:v>
                </c:pt>
                <c:pt idx="79">
                  <c:v>5.1485195916232271</c:v>
                </c:pt>
                <c:pt idx="80">
                  <c:v>4.4891723959657659</c:v>
                </c:pt>
                <c:pt idx="81">
                  <c:v>4.484496174719963</c:v>
                </c:pt>
                <c:pt idx="82">
                  <c:v>4.7790981132052179</c:v>
                </c:pt>
                <c:pt idx="83">
                  <c:v>5.3542733264383262</c:v>
                </c:pt>
                <c:pt idx="84">
                  <c:v>4.2039228999720999</c:v>
                </c:pt>
                <c:pt idx="85">
                  <c:v>4.2787424399048799</c:v>
                </c:pt>
                <c:pt idx="86">
                  <c:v>5.2326915740475872</c:v>
                </c:pt>
                <c:pt idx="87">
                  <c:v>4.8866512018585624</c:v>
                </c:pt>
                <c:pt idx="88">
                  <c:v>4.1150746963019342</c:v>
                </c:pt>
                <c:pt idx="89">
                  <c:v>4.573344378390118</c:v>
                </c:pt>
                <c:pt idx="90">
                  <c:v>5.1298147066400297</c:v>
                </c:pt>
                <c:pt idx="91">
                  <c:v>4.8772987593669637</c:v>
                </c:pt>
                <c:pt idx="92">
                  <c:v>4.573344378390118</c:v>
                </c:pt>
                <c:pt idx="93">
                  <c:v>4.5499632721611345</c:v>
                </c:pt>
                <c:pt idx="94">
                  <c:v>5.6254941586945817</c:v>
                </c:pt>
                <c:pt idx="95">
                  <c:v>4.9708231842829349</c:v>
                </c:pt>
                <c:pt idx="96">
                  <c:v>4.2693899974132714</c:v>
                </c:pt>
                <c:pt idx="97">
                  <c:v>4.5826968208817087</c:v>
                </c:pt>
                <c:pt idx="98">
                  <c:v>5.0690238304446771</c:v>
                </c:pt>
                <c:pt idx="99">
                  <c:v>5.3963593176505071</c:v>
                </c:pt>
                <c:pt idx="100">
                  <c:v>5.1251384853942437</c:v>
                </c:pt>
                <c:pt idx="101">
                  <c:v>4.8726225381211714</c:v>
                </c:pt>
                <c:pt idx="102">
                  <c:v>4.6201065908480814</c:v>
                </c:pt>
                <c:pt idx="103">
                  <c:v>4.7931267769426027</c:v>
                </c:pt>
                <c:pt idx="104">
                  <c:v>4.7136310157640535</c:v>
                </c:pt>
                <c:pt idx="105">
                  <c:v>4.4564388472451748</c:v>
                </c:pt>
                <c:pt idx="106">
                  <c:v>5.0737000516904684</c:v>
                </c:pt>
                <c:pt idx="107">
                  <c:v>5.2888062289971485</c:v>
                </c:pt>
                <c:pt idx="108">
                  <c:v>4.9754994055287325</c:v>
                </c:pt>
                <c:pt idx="109">
                  <c:v>6.3082224605810433</c:v>
                </c:pt>
                <c:pt idx="110">
                  <c:v>4.0589600413523694</c:v>
                </c:pt>
                <c:pt idx="111">
                  <c:v>3.8812636340120616</c:v>
                </c:pt>
                <c:pt idx="112">
                  <c:v>4.5452870509153307</c:v>
                </c:pt>
                <c:pt idx="113">
                  <c:v>4.9754994055287325</c:v>
                </c:pt>
                <c:pt idx="114">
                  <c:v>5.1812531403438191</c:v>
                </c:pt>
                <c:pt idx="115">
                  <c:v>6.9301598862721434</c:v>
                </c:pt>
                <c:pt idx="116">
                  <c:v>5.9154198759340417</c:v>
                </c:pt>
                <c:pt idx="117">
                  <c:v>3.5960141380183988</c:v>
                </c:pt>
                <c:pt idx="118">
                  <c:v>4.0589600413523694</c:v>
                </c:pt>
                <c:pt idx="119">
                  <c:v>5.6301703799403846</c:v>
                </c:pt>
                <c:pt idx="120">
                  <c:v>-2.0715660118883608</c:v>
                </c:pt>
                <c:pt idx="121">
                  <c:v>7.0283605324338838</c:v>
                </c:pt>
                <c:pt idx="122">
                  <c:v>-2.5953027914176996</c:v>
                </c:pt>
                <c:pt idx="123">
                  <c:v>6.4438328767091759</c:v>
                </c:pt>
                <c:pt idx="124">
                  <c:v>1.458981028688876</c:v>
                </c:pt>
                <c:pt idx="125">
                  <c:v>11.316455414830354</c:v>
                </c:pt>
                <c:pt idx="126">
                  <c:v>6.4999475316587496</c:v>
                </c:pt>
                <c:pt idx="127">
                  <c:v>1.6974683122245544</c:v>
                </c:pt>
                <c:pt idx="128">
                  <c:v>10.18013365210151</c:v>
                </c:pt>
                <c:pt idx="129">
                  <c:v>3.9420545102074356</c:v>
                </c:pt>
                <c:pt idx="130">
                  <c:v>8.0290718790345839</c:v>
                </c:pt>
                <c:pt idx="131">
                  <c:v>10.287686740754848</c:v>
                </c:pt>
                <c:pt idx="132">
                  <c:v>2.4971021452559552</c:v>
                </c:pt>
                <c:pt idx="133">
                  <c:v>14.847002455407573</c:v>
                </c:pt>
                <c:pt idx="134">
                  <c:v>3.7550056603755237</c:v>
                </c:pt>
                <c:pt idx="135">
                  <c:v>10.755308865334619</c:v>
                </c:pt>
                <c:pt idx="136">
                  <c:v>5.5132648487954317</c:v>
                </c:pt>
                <c:pt idx="137">
                  <c:v>14.028663737392971</c:v>
                </c:pt>
                <c:pt idx="138">
                  <c:v>3.8672349702746742</c:v>
                </c:pt>
                <c:pt idx="139">
                  <c:v>12.195585009040323</c:v>
                </c:pt>
                <c:pt idx="140">
                  <c:v>8.431226906173162</c:v>
                </c:pt>
                <c:pt idx="141">
                  <c:v>6.5467097441167335</c:v>
                </c:pt>
                <c:pt idx="142">
                  <c:v>6.9441885500095255</c:v>
                </c:pt>
                <c:pt idx="143">
                  <c:v>8.0056907728056217</c:v>
                </c:pt>
                <c:pt idx="144">
                  <c:v>11.971126389242016</c:v>
                </c:pt>
                <c:pt idx="145">
                  <c:v>8.1506536314253228</c:v>
                </c:pt>
                <c:pt idx="146">
                  <c:v>8.2628829413244702</c:v>
                </c:pt>
                <c:pt idx="147">
                  <c:v>18.784380744369162</c:v>
                </c:pt>
                <c:pt idx="148">
                  <c:v>19.897321400869046</c:v>
                </c:pt>
                <c:pt idx="149">
                  <c:v>18.298053734806242</c:v>
                </c:pt>
                <c:pt idx="150">
                  <c:v>18.831142956827179</c:v>
                </c:pt>
                <c:pt idx="151">
                  <c:v>18.096976221236947</c:v>
                </c:pt>
                <c:pt idx="152">
                  <c:v>15.62793140345576</c:v>
                </c:pt>
                <c:pt idx="153">
                  <c:v>17.016769113457691</c:v>
                </c:pt>
                <c:pt idx="154">
                  <c:v>17.096264874636226</c:v>
                </c:pt>
                <c:pt idx="155">
                  <c:v>15.655988730930568</c:v>
                </c:pt>
                <c:pt idx="156">
                  <c:v>16.722167174972427</c:v>
                </c:pt>
                <c:pt idx="157">
                  <c:v>15.819656474533486</c:v>
                </c:pt>
                <c:pt idx="158">
                  <c:v>15.174337942613398</c:v>
                </c:pt>
                <c:pt idx="159">
                  <c:v>16.146991961739324</c:v>
                </c:pt>
                <c:pt idx="160">
                  <c:v>15.211747712579783</c:v>
                </c:pt>
                <c:pt idx="161">
                  <c:v>16.109582191772926</c:v>
                </c:pt>
                <c:pt idx="162">
                  <c:v>15.581169190997798</c:v>
                </c:pt>
                <c:pt idx="163">
                  <c:v>17.418924140596285</c:v>
                </c:pt>
                <c:pt idx="164">
                  <c:v>13.748090462645099</c:v>
                </c:pt>
                <c:pt idx="165">
                  <c:v>17.269285060730763</c:v>
                </c:pt>
                <c:pt idx="166">
                  <c:v>15.875771129483059</c:v>
                </c:pt>
                <c:pt idx="167">
                  <c:v>15.885123571974654</c:v>
                </c:pt>
                <c:pt idx="168">
                  <c:v>16.516413440157329</c:v>
                </c:pt>
                <c:pt idx="169">
                  <c:v>15.964619333153234</c:v>
                </c:pt>
                <c:pt idx="170">
                  <c:v>17.652735202886166</c:v>
                </c:pt>
                <c:pt idx="171">
                  <c:v>15.609226518472592</c:v>
                </c:pt>
                <c:pt idx="172">
                  <c:v>17.774316955276902</c:v>
                </c:pt>
                <c:pt idx="173">
                  <c:v>16.109582191772926</c:v>
                </c:pt>
                <c:pt idx="174">
                  <c:v>17.71820230032727</c:v>
                </c:pt>
                <c:pt idx="175">
                  <c:v>16.558499431369473</c:v>
                </c:pt>
                <c:pt idx="176">
                  <c:v>19.303441302652736</c:v>
                </c:pt>
                <c:pt idx="177">
                  <c:v>18.803085629352395</c:v>
                </c:pt>
                <c:pt idx="178">
                  <c:v>17.99877557507514</c:v>
                </c:pt>
                <c:pt idx="179">
                  <c:v>17.526477229249632</c:v>
                </c:pt>
                <c:pt idx="180">
                  <c:v>17.316047273188726</c:v>
                </c:pt>
                <c:pt idx="181">
                  <c:v>21.477884181948689</c:v>
                </c:pt>
                <c:pt idx="182">
                  <c:v>18.447692814671715</c:v>
                </c:pt>
                <c:pt idx="183">
                  <c:v>17.727554742818931</c:v>
                </c:pt>
                <c:pt idx="184">
                  <c:v>19.350203515110721</c:v>
                </c:pt>
                <c:pt idx="185">
                  <c:v>23.437220883937815</c:v>
                </c:pt>
                <c:pt idx="186">
                  <c:v>18.443016593425899</c:v>
                </c:pt>
                <c:pt idx="187">
                  <c:v>18.457045257163315</c:v>
                </c:pt>
                <c:pt idx="188">
                  <c:v>20.416381959152591</c:v>
                </c:pt>
                <c:pt idx="189">
                  <c:v>21.936153864036825</c:v>
                </c:pt>
                <c:pt idx="190">
                  <c:v>18.42431170844279</c:v>
                </c:pt>
                <c:pt idx="191">
                  <c:v>19.149126001541379</c:v>
                </c:pt>
                <c:pt idx="192">
                  <c:v>20.551992375280733</c:v>
                </c:pt>
                <c:pt idx="193">
                  <c:v>24.690448177811646</c:v>
                </c:pt>
                <c:pt idx="194">
                  <c:v>21.403064642015892</c:v>
                </c:pt>
                <c:pt idx="195">
                  <c:v>20.1919233393543</c:v>
                </c:pt>
                <c:pt idx="196">
                  <c:v>22.235432023767817</c:v>
                </c:pt>
                <c:pt idx="197">
                  <c:v>25.719216851887126</c:v>
                </c:pt>
                <c:pt idx="198">
                  <c:v>18.934019824234728</c:v>
                </c:pt>
                <c:pt idx="199">
                  <c:v>19.237974205211614</c:v>
                </c:pt>
                <c:pt idx="200">
                  <c:v>21.435798190736477</c:v>
                </c:pt>
                <c:pt idx="201">
                  <c:v>22.927512768145899</c:v>
                </c:pt>
                <c:pt idx="202">
                  <c:v>23.063123184274062</c:v>
                </c:pt>
                <c:pt idx="203">
                  <c:v>22.193346032555667</c:v>
                </c:pt>
                <c:pt idx="204">
                  <c:v>23.815994804847495</c:v>
                </c:pt>
                <c:pt idx="205">
                  <c:v>22.286870457471654</c:v>
                </c:pt>
                <c:pt idx="206">
                  <c:v>22.198022253801486</c:v>
                </c:pt>
                <c:pt idx="207">
                  <c:v>24.232178495723485</c:v>
                </c:pt>
                <c:pt idx="208">
                  <c:v>23.825347247339018</c:v>
                </c:pt>
                <c:pt idx="209">
                  <c:v>23.100532954240443</c:v>
                </c:pt>
                <c:pt idx="210">
                  <c:v>24.278940708181427</c:v>
                </c:pt>
                <c:pt idx="211">
                  <c:v>23.540097751345428</c:v>
                </c:pt>
                <c:pt idx="212">
                  <c:v>-16.619290307564878</c:v>
                </c:pt>
                <c:pt idx="213">
                  <c:v>8.9596399069483539</c:v>
                </c:pt>
                <c:pt idx="214">
                  <c:v>12.406014965101194</c:v>
                </c:pt>
                <c:pt idx="215">
                  <c:v>16.422889015241353</c:v>
                </c:pt>
                <c:pt idx="216">
                  <c:v>14.140893047292106</c:v>
                </c:pt>
                <c:pt idx="217">
                  <c:v>17.545182114232819</c:v>
                </c:pt>
                <c:pt idx="218">
                  <c:v>21.842629439120802</c:v>
                </c:pt>
                <c:pt idx="219">
                  <c:v>19.15380222278722</c:v>
                </c:pt>
                <c:pt idx="220">
                  <c:v>19.990845825784987</c:v>
                </c:pt>
                <c:pt idx="221">
                  <c:v>18.171795761169708</c:v>
                </c:pt>
                <c:pt idx="222">
                  <c:v>19.607395683629594</c:v>
                </c:pt>
                <c:pt idx="223">
                  <c:v>20.701631455146227</c:v>
                </c:pt>
                <c:pt idx="224">
                  <c:v>26.256982295153836</c:v>
                </c:pt>
                <c:pt idx="225">
                  <c:v>28.001212819836379</c:v>
                </c:pt>
                <c:pt idx="226">
                  <c:v>26.691870871013048</c:v>
                </c:pt>
                <c:pt idx="227">
                  <c:v>29.502279839737376</c:v>
                </c:pt>
                <c:pt idx="228">
                  <c:v>23.516716645116428</c:v>
                </c:pt>
                <c:pt idx="229">
                  <c:v>26.841509950878578</c:v>
                </c:pt>
                <c:pt idx="230">
                  <c:v>22.422480873599717</c:v>
                </c:pt>
                <c:pt idx="231">
                  <c:v>34.141091315568723</c:v>
                </c:pt>
                <c:pt idx="232">
                  <c:v>30.086807495462143</c:v>
                </c:pt>
                <c:pt idx="233">
                  <c:v>27.991860377344796</c:v>
                </c:pt>
                <c:pt idx="234">
                  <c:v>32.111611294892448</c:v>
                </c:pt>
                <c:pt idx="235">
                  <c:v>29.319907211151321</c:v>
                </c:pt>
                <c:pt idx="236">
                  <c:v>31.36341589556487</c:v>
                </c:pt>
                <c:pt idx="237">
                  <c:v>29.483574954754229</c:v>
                </c:pt>
                <c:pt idx="238">
                  <c:v>29.651918919603016</c:v>
                </c:pt>
                <c:pt idx="239">
                  <c:v>30.208389247852882</c:v>
                </c:pt>
                <c:pt idx="240">
                  <c:v>34.328140165400626</c:v>
                </c:pt>
                <c:pt idx="241">
                  <c:v>28.071356138523306</c:v>
                </c:pt>
                <c:pt idx="242">
                  <c:v>29.025305272666042</c:v>
                </c:pt>
                <c:pt idx="243">
                  <c:v>35.020220909778672</c:v>
                </c:pt>
                <c:pt idx="244">
                  <c:v>29.843643990680636</c:v>
                </c:pt>
                <c:pt idx="245">
                  <c:v>33.168437296442811</c:v>
                </c:pt>
                <c:pt idx="246">
                  <c:v>34.239291961730444</c:v>
                </c:pt>
                <c:pt idx="247">
                  <c:v>31.592550736608985</c:v>
                </c:pt>
                <c:pt idx="248">
                  <c:v>36.432439726009569</c:v>
                </c:pt>
                <c:pt idx="249">
                  <c:v>38.845369888841155</c:v>
                </c:pt>
                <c:pt idx="250">
                  <c:v>47.131633936394614</c:v>
                </c:pt>
                <c:pt idx="251">
                  <c:v>38.447891082948253</c:v>
                </c:pt>
                <c:pt idx="252">
                  <c:v>45.293878986796123</c:v>
                </c:pt>
                <c:pt idx="253">
                  <c:v>45.293878986796123</c:v>
                </c:pt>
                <c:pt idx="254">
                  <c:v>43.414038045985478</c:v>
                </c:pt>
                <c:pt idx="255">
                  <c:v>44.283815197703852</c:v>
                </c:pt>
                <c:pt idx="256">
                  <c:v>43.460800258443378</c:v>
                </c:pt>
                <c:pt idx="257">
                  <c:v>44.410073171340244</c:v>
                </c:pt>
                <c:pt idx="258">
                  <c:v>44.054680356659745</c:v>
                </c:pt>
                <c:pt idx="259">
                  <c:v>43.072673895042186</c:v>
                </c:pt>
                <c:pt idx="260">
                  <c:v>46.523725174440919</c:v>
                </c:pt>
                <c:pt idx="261">
                  <c:v>42.394621814401596</c:v>
                </c:pt>
                <c:pt idx="262">
                  <c:v>44.760789764775211</c:v>
                </c:pt>
                <c:pt idx="263">
                  <c:v>42.712604859115821</c:v>
                </c:pt>
                <c:pt idx="264">
                  <c:v>45.29855520804206</c:v>
                </c:pt>
                <c:pt idx="265">
                  <c:v>43.544972240867878</c:v>
                </c:pt>
                <c:pt idx="266">
                  <c:v>44.765465986021113</c:v>
                </c:pt>
                <c:pt idx="267">
                  <c:v>44.58776957868055</c:v>
                </c:pt>
                <c:pt idx="268">
                  <c:v>45.443518066661646</c:v>
                </c:pt>
                <c:pt idx="269">
                  <c:v>45.340641199253994</c:v>
                </c:pt>
                <c:pt idx="270">
                  <c:v>44.662589118613454</c:v>
                </c:pt>
                <c:pt idx="271">
                  <c:v>46.392790979558583</c:v>
                </c:pt>
                <c:pt idx="272">
                  <c:v>45.892435306258292</c:v>
                </c:pt>
                <c:pt idx="273">
                  <c:v>45.878406642520908</c:v>
                </c:pt>
                <c:pt idx="274">
                  <c:v>46.308618997134232</c:v>
                </c:pt>
                <c:pt idx="275">
                  <c:v>45.387403411711922</c:v>
                </c:pt>
                <c:pt idx="276">
                  <c:v>46.523725174440919</c:v>
                </c:pt>
                <c:pt idx="277">
                  <c:v>48.805721142390155</c:v>
                </c:pt>
                <c:pt idx="278">
                  <c:v>47.000699741512229</c:v>
                </c:pt>
                <c:pt idx="279">
                  <c:v>44.742084879791996</c:v>
                </c:pt>
                <c:pt idx="280">
                  <c:v>49.100323080875462</c:v>
                </c:pt>
                <c:pt idx="281">
                  <c:v>48.450328327709556</c:v>
                </c:pt>
                <c:pt idx="282">
                  <c:v>48.885216903568733</c:v>
                </c:pt>
                <c:pt idx="283">
                  <c:v>50.002833781314344</c:v>
                </c:pt>
                <c:pt idx="284">
                  <c:v>49.26866704572415</c:v>
                </c:pt>
                <c:pt idx="285">
                  <c:v>49.58665009043839</c:v>
                </c:pt>
                <c:pt idx="286">
                  <c:v>49.895280692661025</c:v>
                </c:pt>
                <c:pt idx="287">
                  <c:v>50.540599224581165</c:v>
                </c:pt>
                <c:pt idx="288">
                  <c:v>49.460392116801962</c:v>
                </c:pt>
                <c:pt idx="289">
                  <c:v>52.415763944146001</c:v>
                </c:pt>
                <c:pt idx="290">
                  <c:v>48.632700956295672</c:v>
                </c:pt>
                <c:pt idx="291">
                  <c:v>51.443109925020053</c:v>
                </c:pt>
                <c:pt idx="292">
                  <c:v>52.373677952933775</c:v>
                </c:pt>
                <c:pt idx="293">
                  <c:v>51.171889092763713</c:v>
                </c:pt>
                <c:pt idx="294">
                  <c:v>51.073688446601999</c:v>
                </c:pt>
                <c:pt idx="295">
                  <c:v>52.354973067950489</c:v>
                </c:pt>
                <c:pt idx="296">
                  <c:v>51.21397508397601</c:v>
                </c:pt>
                <c:pt idx="297">
                  <c:v>54.983009408088897</c:v>
                </c:pt>
                <c:pt idx="298">
                  <c:v>51.228003747713366</c:v>
                </c:pt>
                <c:pt idx="299">
                  <c:v>45.967254846191011</c:v>
                </c:pt>
                <c:pt idx="300">
                  <c:v>47.356092556192834</c:v>
                </c:pt>
                <c:pt idx="301">
                  <c:v>52.022961359498957</c:v>
                </c:pt>
                <c:pt idx="302">
                  <c:v>52.827271413776053</c:v>
                </c:pt>
                <c:pt idx="303">
                  <c:v>50.624771207005459</c:v>
                </c:pt>
                <c:pt idx="304">
                  <c:v>55.113943602971219</c:v>
                </c:pt>
                <c:pt idx="305">
                  <c:v>56.90493634011181</c:v>
                </c:pt>
                <c:pt idx="306">
                  <c:v>54.70711235458694</c:v>
                </c:pt>
                <c:pt idx="307">
                  <c:v>59.907070379913804</c:v>
                </c:pt>
                <c:pt idx="308">
                  <c:v>57.798094598059144</c:v>
                </c:pt>
                <c:pt idx="309">
                  <c:v>58.705281519743757</c:v>
                </c:pt>
                <c:pt idx="310">
                  <c:v>61.64194846210475</c:v>
                </c:pt>
                <c:pt idx="311">
                  <c:v>58.499527784928809</c:v>
                </c:pt>
                <c:pt idx="312">
                  <c:v>60.159586327186901</c:v>
                </c:pt>
                <c:pt idx="313">
                  <c:v>19.569985913663206</c:v>
                </c:pt>
                <c:pt idx="314">
                  <c:v>68.141895993763512</c:v>
                </c:pt>
                <c:pt idx="315">
                  <c:v>26.420650038756786</c:v>
                </c:pt>
                <c:pt idx="316">
                  <c:v>68.562755905885282</c:v>
                </c:pt>
                <c:pt idx="317">
                  <c:v>42.221601628307056</c:v>
                </c:pt>
                <c:pt idx="318">
                  <c:v>71.274964228448027</c:v>
                </c:pt>
                <c:pt idx="319">
                  <c:v>64.022145076215779</c:v>
                </c:pt>
                <c:pt idx="320">
                  <c:v>63.844448668875444</c:v>
                </c:pt>
                <c:pt idx="321">
                  <c:v>63.264597234396525</c:v>
                </c:pt>
                <c:pt idx="322">
                  <c:v>45.845673093800244</c:v>
                </c:pt>
                <c:pt idx="323">
                  <c:v>68.431821711002996</c:v>
                </c:pt>
                <c:pt idx="324">
                  <c:v>31.910533781323174</c:v>
                </c:pt>
                <c:pt idx="325">
                  <c:v>76.283197182697208</c:v>
                </c:pt>
                <c:pt idx="326">
                  <c:v>64.564586740728302</c:v>
                </c:pt>
                <c:pt idx="327">
                  <c:v>69.142607340364179</c:v>
                </c:pt>
                <c:pt idx="328">
                  <c:v>67.664921426692146</c:v>
                </c:pt>
                <c:pt idx="329">
                  <c:v>68.183981984975674</c:v>
                </c:pt>
                <c:pt idx="330">
                  <c:v>66.687591186320319</c:v>
                </c:pt>
                <c:pt idx="331">
                  <c:v>67.005574231034558</c:v>
                </c:pt>
                <c:pt idx="332">
                  <c:v>67.594778108005158</c:v>
                </c:pt>
                <c:pt idx="333">
                  <c:v>69.474619048816038</c:v>
                </c:pt>
                <c:pt idx="334">
                  <c:v>68.146572215009158</c:v>
                </c:pt>
                <c:pt idx="335">
                  <c:v>60.426130938197439</c:v>
                </c:pt>
                <c:pt idx="336">
                  <c:v>42.623756655445675</c:v>
                </c:pt>
                <c:pt idx="337">
                  <c:v>26.476764693706333</c:v>
                </c:pt>
                <c:pt idx="338">
                  <c:v>75.483563349665957</c:v>
                </c:pt>
                <c:pt idx="339">
                  <c:v>71.967044972825974</c:v>
                </c:pt>
                <c:pt idx="340">
                  <c:v>61.843025975674045</c:v>
                </c:pt>
                <c:pt idx="341">
                  <c:v>78.878499974114888</c:v>
                </c:pt>
                <c:pt idx="342">
                  <c:v>74.370622693165984</c:v>
                </c:pt>
                <c:pt idx="343">
                  <c:v>73.089338071817409</c:v>
                </c:pt>
                <c:pt idx="344">
                  <c:v>72.429990876159735</c:v>
                </c:pt>
                <c:pt idx="345">
                  <c:v>74.609109976701589</c:v>
                </c:pt>
                <c:pt idx="346">
                  <c:v>77.176355440644457</c:v>
                </c:pt>
                <c:pt idx="347">
                  <c:v>70.732522563935404</c:v>
                </c:pt>
                <c:pt idx="348">
                  <c:v>71.779996122993865</c:v>
                </c:pt>
                <c:pt idx="349">
                  <c:v>32.485708994556362</c:v>
                </c:pt>
                <c:pt idx="350">
                  <c:v>18.75164719564863</c:v>
                </c:pt>
                <c:pt idx="351">
                  <c:v>74.889683251449512</c:v>
                </c:pt>
                <c:pt idx="352">
                  <c:v>66.276083716690025</c:v>
                </c:pt>
                <c:pt idx="353">
                  <c:v>47.71616159211932</c:v>
                </c:pt>
                <c:pt idx="354">
                  <c:v>66.682914965074644</c:v>
                </c:pt>
                <c:pt idx="355">
                  <c:v>82.128473739944155</c:v>
                </c:pt>
                <c:pt idx="356">
                  <c:v>83.919466477084811</c:v>
                </c:pt>
                <c:pt idx="357">
                  <c:v>81.239991703242737</c:v>
                </c:pt>
                <c:pt idx="358">
                  <c:v>77.545776919062519</c:v>
                </c:pt>
                <c:pt idx="359">
                  <c:v>17.942660920125576</c:v>
                </c:pt>
                <c:pt idx="360">
                  <c:v>85.981680046481458</c:v>
                </c:pt>
                <c:pt idx="361">
                  <c:v>17.732230964064726</c:v>
                </c:pt>
                <c:pt idx="362">
                  <c:v>90.583081752346459</c:v>
                </c:pt>
                <c:pt idx="363">
                  <c:v>86.659732127121899</c:v>
                </c:pt>
                <c:pt idx="364">
                  <c:v>82.324875032267656</c:v>
                </c:pt>
                <c:pt idx="365">
                  <c:v>80.641435383780589</c:v>
                </c:pt>
                <c:pt idx="366">
                  <c:v>81.071647738393978</c:v>
                </c:pt>
                <c:pt idx="367">
                  <c:v>80.295395011591395</c:v>
                </c:pt>
                <c:pt idx="368">
                  <c:v>81.099705065868804</c:v>
                </c:pt>
                <c:pt idx="369">
                  <c:v>79.593961824721958</c:v>
                </c:pt>
                <c:pt idx="370">
                  <c:v>79.514466063543424</c:v>
                </c:pt>
                <c:pt idx="371">
                  <c:v>81.020209304690255</c:v>
                </c:pt>
                <c:pt idx="372">
                  <c:v>80.851865339841552</c:v>
                </c:pt>
                <c:pt idx="373">
                  <c:v>78.668070018053754</c:v>
                </c:pt>
                <c:pt idx="374">
                  <c:v>77.204412768119397</c:v>
                </c:pt>
                <c:pt idx="375">
                  <c:v>78.233181442194848</c:v>
                </c:pt>
                <c:pt idx="376">
                  <c:v>71.78467234423988</c:v>
                </c:pt>
                <c:pt idx="377">
                  <c:v>86.987067614328097</c:v>
                </c:pt>
                <c:pt idx="378">
                  <c:v>80.519853631389907</c:v>
                </c:pt>
                <c:pt idx="379">
                  <c:v>28.651207573002267</c:v>
                </c:pt>
                <c:pt idx="380">
                  <c:v>48.122992840503883</c:v>
                </c:pt>
                <c:pt idx="381">
                  <c:v>82.57739097954088</c:v>
                </c:pt>
                <c:pt idx="382">
                  <c:v>87.566919048806994</c:v>
                </c:pt>
                <c:pt idx="383">
                  <c:v>31.583198294117359</c:v>
                </c:pt>
                <c:pt idx="384">
                  <c:v>71.864168105418443</c:v>
                </c:pt>
                <c:pt idx="385">
                  <c:v>53.149930679736194</c:v>
                </c:pt>
                <c:pt idx="386">
                  <c:v>56.526162419202095</c:v>
                </c:pt>
                <c:pt idx="387">
                  <c:v>78.565193150646479</c:v>
                </c:pt>
                <c:pt idx="388">
                  <c:v>58.396650917521235</c:v>
                </c:pt>
                <c:pt idx="389">
                  <c:v>97.695614267204704</c:v>
                </c:pt>
                <c:pt idx="390">
                  <c:v>63.863153553858595</c:v>
                </c:pt>
                <c:pt idx="391">
                  <c:v>70.886837865046658</c:v>
                </c:pt>
                <c:pt idx="392">
                  <c:v>79.261950116270313</c:v>
                </c:pt>
                <c:pt idx="393">
                  <c:v>80.019497958089559</c:v>
                </c:pt>
                <c:pt idx="394">
                  <c:v>76.250463633976636</c:v>
                </c:pt>
                <c:pt idx="395">
                  <c:v>75.371334039766467</c:v>
                </c:pt>
                <c:pt idx="396">
                  <c:v>78.18641922973687</c:v>
                </c:pt>
                <c:pt idx="397">
                  <c:v>76.820962625963972</c:v>
                </c:pt>
                <c:pt idx="398">
                  <c:v>74.253717162020806</c:v>
                </c:pt>
                <c:pt idx="399">
                  <c:v>78.078866141083324</c:v>
                </c:pt>
                <c:pt idx="400">
                  <c:v>80.865894003578859</c:v>
                </c:pt>
                <c:pt idx="401">
                  <c:v>82.511923882099694</c:v>
                </c:pt>
                <c:pt idx="402">
                  <c:v>85.009026027355674</c:v>
                </c:pt>
                <c:pt idx="403">
                  <c:v>81.79178581024685</c:v>
                </c:pt>
                <c:pt idx="404">
                  <c:v>84.069105556950319</c:v>
                </c:pt>
                <c:pt idx="405">
                  <c:v>83.362996148834668</c:v>
                </c:pt>
                <c:pt idx="406">
                  <c:v>80.91733243728271</c:v>
                </c:pt>
                <c:pt idx="407">
                  <c:v>80.052231506810088</c:v>
                </c:pt>
              </c:numCache>
            </c:numRef>
          </c:yVal>
          <c:smooth val="0"/>
        </c:ser>
        <c:ser>
          <c:idx val="0"/>
          <c:order val="1"/>
          <c:tx>
            <c:v>WAG</c:v>
          </c:tx>
          <c:spPr>
            <a:ln w="28575">
              <a:noFill/>
            </a:ln>
          </c:spPr>
          <c:xVal>
            <c:numRef>
              <c:f>'WAG followed by C12 and CO2 co-'!$J$4:$J$352</c:f>
              <c:numCache>
                <c:formatCode>General</c:formatCode>
                <c:ptCount val="349"/>
                <c:pt idx="0">
                  <c:v>0</c:v>
                </c:pt>
                <c:pt idx="1">
                  <c:v>1.0041407867494819E-2</c:v>
                </c:pt>
                <c:pt idx="2">
                  <c:v>2.0082815734989646E-2</c:v>
                </c:pt>
                <c:pt idx="3">
                  <c:v>3.0124223602484471E-2</c:v>
                </c:pt>
                <c:pt idx="4">
                  <c:v>4.0165631469979292E-2</c:v>
                </c:pt>
                <c:pt idx="5">
                  <c:v>5.0207039337474106E-2</c:v>
                </c:pt>
                <c:pt idx="6">
                  <c:v>6.0248447204968886E-2</c:v>
                </c:pt>
                <c:pt idx="7">
                  <c:v>7.0289855072463756E-2</c:v>
                </c:pt>
                <c:pt idx="8">
                  <c:v>8.0331262939958584E-2</c:v>
                </c:pt>
                <c:pt idx="9">
                  <c:v>9.0372670807453384E-2</c:v>
                </c:pt>
                <c:pt idx="10">
                  <c:v>0.10041407867494812</c:v>
                </c:pt>
                <c:pt idx="11">
                  <c:v>0.11045548654244293</c:v>
                </c:pt>
                <c:pt idx="12">
                  <c:v>0.12049689440993792</c:v>
                </c:pt>
                <c:pt idx="13">
                  <c:v>0.13053830227743307</c:v>
                </c:pt>
                <c:pt idx="14">
                  <c:v>0.14057971014492751</c:v>
                </c:pt>
                <c:pt idx="15">
                  <c:v>0.15062111801242262</c:v>
                </c:pt>
                <c:pt idx="16">
                  <c:v>0.16066252587991717</c:v>
                </c:pt>
                <c:pt idx="17">
                  <c:v>0.17070393374741244</c:v>
                </c:pt>
                <c:pt idx="18">
                  <c:v>0.18074534161490718</c:v>
                </c:pt>
                <c:pt idx="19">
                  <c:v>0.19078674948240198</c:v>
                </c:pt>
                <c:pt idx="20">
                  <c:v>0.20082815734989648</c:v>
                </c:pt>
                <c:pt idx="21">
                  <c:v>0.21086956521739153</c:v>
                </c:pt>
                <c:pt idx="22">
                  <c:v>0.22091097308488611</c:v>
                </c:pt>
                <c:pt idx="23">
                  <c:v>0.23095238095238133</c:v>
                </c:pt>
                <c:pt idx="24">
                  <c:v>0.24099378881987604</c:v>
                </c:pt>
                <c:pt idx="25">
                  <c:v>0.25103519668737029</c:v>
                </c:pt>
                <c:pt idx="26">
                  <c:v>0.26107660455486603</c:v>
                </c:pt>
                <c:pt idx="27">
                  <c:v>0.27111801242236022</c:v>
                </c:pt>
                <c:pt idx="28">
                  <c:v>0.28115942028985563</c:v>
                </c:pt>
                <c:pt idx="29">
                  <c:v>0.29120082815734988</c:v>
                </c:pt>
                <c:pt idx="30">
                  <c:v>0.30124223602484523</c:v>
                </c:pt>
                <c:pt idx="31">
                  <c:v>0.31128364389233981</c:v>
                </c:pt>
                <c:pt idx="32">
                  <c:v>0.32132505175983533</c:v>
                </c:pt>
                <c:pt idx="33">
                  <c:v>0.33136645962732986</c:v>
                </c:pt>
                <c:pt idx="34">
                  <c:v>0.34140786749482488</c:v>
                </c:pt>
                <c:pt idx="35">
                  <c:v>0.3514492753623194</c:v>
                </c:pt>
                <c:pt idx="36">
                  <c:v>0.36149068322981492</c:v>
                </c:pt>
                <c:pt idx="37">
                  <c:v>0.371532091097309</c:v>
                </c:pt>
                <c:pt idx="38">
                  <c:v>0.38157349896480447</c:v>
                </c:pt>
                <c:pt idx="39">
                  <c:v>0.39161490683229905</c:v>
                </c:pt>
                <c:pt idx="40">
                  <c:v>0.40165631469979296</c:v>
                </c:pt>
                <c:pt idx="41">
                  <c:v>0.4116977225672877</c:v>
                </c:pt>
                <c:pt idx="42">
                  <c:v>0.42173913043478223</c:v>
                </c:pt>
                <c:pt idx="43">
                  <c:v>0.43178053830227803</c:v>
                </c:pt>
                <c:pt idx="44">
                  <c:v>0.44182194616977238</c:v>
                </c:pt>
                <c:pt idx="45">
                  <c:v>0.45186335403726702</c:v>
                </c:pt>
                <c:pt idx="46">
                  <c:v>0.46190476190476326</c:v>
                </c:pt>
                <c:pt idx="47">
                  <c:v>0.47194616977225773</c:v>
                </c:pt>
                <c:pt idx="48">
                  <c:v>0.4819875776397527</c:v>
                </c:pt>
                <c:pt idx="49">
                  <c:v>0.49202898550724777</c:v>
                </c:pt>
                <c:pt idx="50">
                  <c:v>0.50207039337474113</c:v>
                </c:pt>
                <c:pt idx="51">
                  <c:v>0.51211180124223477</c:v>
                </c:pt>
                <c:pt idx="52">
                  <c:v>0.52215320910973051</c:v>
                </c:pt>
                <c:pt idx="53">
                  <c:v>0.5321946169772257</c:v>
                </c:pt>
                <c:pt idx="54">
                  <c:v>0.54223602484471956</c:v>
                </c:pt>
                <c:pt idx="55">
                  <c:v>0.55227743271221519</c:v>
                </c:pt>
                <c:pt idx="56">
                  <c:v>0.56231884057971004</c:v>
                </c:pt>
                <c:pt idx="57">
                  <c:v>0.57236024844720457</c:v>
                </c:pt>
                <c:pt idx="58">
                  <c:v>0.58240165631470064</c:v>
                </c:pt>
                <c:pt idx="59">
                  <c:v>0.5924430641821945</c:v>
                </c:pt>
                <c:pt idx="60">
                  <c:v>0.6024844720496908</c:v>
                </c:pt>
                <c:pt idx="61">
                  <c:v>0.61252587991718521</c:v>
                </c:pt>
                <c:pt idx="62">
                  <c:v>0.62256728778467907</c:v>
                </c:pt>
                <c:pt idx="63">
                  <c:v>0.63260869565217615</c:v>
                </c:pt>
                <c:pt idx="64">
                  <c:v>0.64265010351966978</c:v>
                </c:pt>
                <c:pt idx="65">
                  <c:v>0.6526915113871653</c:v>
                </c:pt>
                <c:pt idx="66">
                  <c:v>0.6627329192546586</c:v>
                </c:pt>
                <c:pt idx="67">
                  <c:v>0.67277432712215424</c:v>
                </c:pt>
                <c:pt idx="68">
                  <c:v>0.68281573498964787</c:v>
                </c:pt>
                <c:pt idx="69">
                  <c:v>0.69285714285714251</c:v>
                </c:pt>
                <c:pt idx="70">
                  <c:v>0.70289855072463769</c:v>
                </c:pt>
                <c:pt idx="71">
                  <c:v>0.71293995859213344</c:v>
                </c:pt>
                <c:pt idx="72">
                  <c:v>0.72298136645962763</c:v>
                </c:pt>
                <c:pt idx="73">
                  <c:v>0.73302277432712204</c:v>
                </c:pt>
                <c:pt idx="74">
                  <c:v>0.7430641821946169</c:v>
                </c:pt>
                <c:pt idx="75">
                  <c:v>0.75310559006211175</c:v>
                </c:pt>
                <c:pt idx="76">
                  <c:v>0.76314699792960661</c:v>
                </c:pt>
                <c:pt idx="77">
                  <c:v>0.77318840579710135</c:v>
                </c:pt>
                <c:pt idx="78">
                  <c:v>0.78322981366459921</c:v>
                </c:pt>
                <c:pt idx="79">
                  <c:v>0.79327122153209162</c:v>
                </c:pt>
                <c:pt idx="80">
                  <c:v>0.80331262939958592</c:v>
                </c:pt>
                <c:pt idx="81">
                  <c:v>0.81335403726708155</c:v>
                </c:pt>
                <c:pt idx="82">
                  <c:v>0.82339544513457685</c:v>
                </c:pt>
                <c:pt idx="83">
                  <c:v>0.8334368530020706</c:v>
                </c:pt>
                <c:pt idx="84">
                  <c:v>0.84347826086956512</c:v>
                </c:pt>
                <c:pt idx="85">
                  <c:v>0.85351966873705876</c:v>
                </c:pt>
                <c:pt idx="86">
                  <c:v>0.86356107660455605</c:v>
                </c:pt>
                <c:pt idx="87">
                  <c:v>0.87360248447204969</c:v>
                </c:pt>
                <c:pt idx="88">
                  <c:v>0.88364389233954643</c:v>
                </c:pt>
                <c:pt idx="89">
                  <c:v>0.89368530020703918</c:v>
                </c:pt>
                <c:pt idx="90">
                  <c:v>0.90372670807453404</c:v>
                </c:pt>
                <c:pt idx="91">
                  <c:v>0.91376811594202856</c:v>
                </c:pt>
                <c:pt idx="92">
                  <c:v>0.92380952380952375</c:v>
                </c:pt>
                <c:pt idx="93">
                  <c:v>0.9338509316770186</c:v>
                </c:pt>
                <c:pt idx="94">
                  <c:v>0.94389233954451446</c:v>
                </c:pt>
                <c:pt idx="95">
                  <c:v>0.95393374741200809</c:v>
                </c:pt>
                <c:pt idx="96">
                  <c:v>0.9639751552795045</c:v>
                </c:pt>
                <c:pt idx="97">
                  <c:v>0.97401656314699758</c:v>
                </c:pt>
                <c:pt idx="98">
                  <c:v>0.98405797101449255</c:v>
                </c:pt>
                <c:pt idx="99">
                  <c:v>0.99409937888198741</c:v>
                </c:pt>
                <c:pt idx="100">
                  <c:v>1.0041407867494818</c:v>
                </c:pt>
                <c:pt idx="101">
                  <c:v>1.0141821946169793</c:v>
                </c:pt>
                <c:pt idx="102">
                  <c:v>1.0242236024844682</c:v>
                </c:pt>
                <c:pt idx="103">
                  <c:v>1.0342650103519668</c:v>
                </c:pt>
                <c:pt idx="104">
                  <c:v>1.0443064182194592</c:v>
                </c:pt>
                <c:pt idx="105">
                  <c:v>1.0543478260869592</c:v>
                </c:pt>
                <c:pt idx="106">
                  <c:v>1.0643892339544512</c:v>
                </c:pt>
                <c:pt idx="107">
                  <c:v>1.074430641821946</c:v>
                </c:pt>
                <c:pt idx="108">
                  <c:v>1.0844720496894409</c:v>
                </c:pt>
                <c:pt idx="109">
                  <c:v>1.0945134575569357</c:v>
                </c:pt>
                <c:pt idx="110">
                  <c:v>1.1045548654244304</c:v>
                </c:pt>
                <c:pt idx="111">
                  <c:v>1.1145962732919255</c:v>
                </c:pt>
                <c:pt idx="112">
                  <c:v>1.1246376811594199</c:v>
                </c:pt>
                <c:pt idx="113">
                  <c:v>1.1346790890269149</c:v>
                </c:pt>
                <c:pt idx="114">
                  <c:v>1.1447204968944098</c:v>
                </c:pt>
                <c:pt idx="115">
                  <c:v>1.1547619047619069</c:v>
                </c:pt>
                <c:pt idx="116">
                  <c:v>1.1648033126293975</c:v>
                </c:pt>
                <c:pt idx="117">
                  <c:v>1.1748447204968941</c:v>
                </c:pt>
                <c:pt idx="118">
                  <c:v>1.1848861283643901</c:v>
                </c:pt>
                <c:pt idx="119">
                  <c:v>1.1949275362318867</c:v>
                </c:pt>
                <c:pt idx="120">
                  <c:v>1.2049689440993778</c:v>
                </c:pt>
                <c:pt idx="121">
                  <c:v>1.215010351966874</c:v>
                </c:pt>
                <c:pt idx="122">
                  <c:v>1.2250517598343678</c:v>
                </c:pt>
                <c:pt idx="123">
                  <c:v>1.2350931677018631</c:v>
                </c:pt>
                <c:pt idx="124">
                  <c:v>1.2451345755693557</c:v>
                </c:pt>
                <c:pt idx="125">
                  <c:v>1.2551759834368541</c:v>
                </c:pt>
                <c:pt idx="126">
                  <c:v>1.2652173913043476</c:v>
                </c:pt>
                <c:pt idx="127">
                  <c:v>1.2752587991718425</c:v>
                </c:pt>
                <c:pt idx="128">
                  <c:v>1.2853002070393336</c:v>
                </c:pt>
                <c:pt idx="129">
                  <c:v>1.2953416149068322</c:v>
                </c:pt>
                <c:pt idx="130">
                  <c:v>1.3053830227743271</c:v>
                </c:pt>
                <c:pt idx="131">
                  <c:v>1.3154244306418217</c:v>
                </c:pt>
                <c:pt idx="132">
                  <c:v>1.3254658385093159</c:v>
                </c:pt>
                <c:pt idx="133">
                  <c:v>1.3355072463768121</c:v>
                </c:pt>
                <c:pt idx="134">
                  <c:v>1.3455486542443058</c:v>
                </c:pt>
                <c:pt idx="135">
                  <c:v>1.3555900621118011</c:v>
                </c:pt>
                <c:pt idx="136">
                  <c:v>1.3656314699792957</c:v>
                </c:pt>
                <c:pt idx="137">
                  <c:v>1.3756728778467928</c:v>
                </c:pt>
                <c:pt idx="138">
                  <c:v>1.3857142857142832</c:v>
                </c:pt>
                <c:pt idx="139">
                  <c:v>1.3957556935817803</c:v>
                </c:pt>
                <c:pt idx="140">
                  <c:v>1.4057971014492752</c:v>
                </c:pt>
                <c:pt idx="141">
                  <c:v>1.41583850931677</c:v>
                </c:pt>
                <c:pt idx="142">
                  <c:v>1.4258799171842611</c:v>
                </c:pt>
                <c:pt idx="143">
                  <c:v>1.4359213250517577</c:v>
                </c:pt>
                <c:pt idx="144">
                  <c:v>1.4459627329192521</c:v>
                </c:pt>
                <c:pt idx="145">
                  <c:v>1.4560041407867501</c:v>
                </c:pt>
                <c:pt idx="146">
                  <c:v>1.4660455486542441</c:v>
                </c:pt>
                <c:pt idx="147">
                  <c:v>1.4760869565217416</c:v>
                </c:pt>
                <c:pt idx="148">
                  <c:v>1.486128364389234</c:v>
                </c:pt>
                <c:pt idx="149">
                  <c:v>1.4961697722567284</c:v>
                </c:pt>
                <c:pt idx="150">
                  <c:v>1.5062111801242235</c:v>
                </c:pt>
                <c:pt idx="151">
                  <c:v>1.5162525879917217</c:v>
                </c:pt>
                <c:pt idx="152">
                  <c:v>1.526293995859213</c:v>
                </c:pt>
                <c:pt idx="153">
                  <c:v>1.5363354037267107</c:v>
                </c:pt>
                <c:pt idx="154">
                  <c:v>1.5463768115942027</c:v>
                </c:pt>
                <c:pt idx="155">
                  <c:v>1.556418219461698</c:v>
                </c:pt>
                <c:pt idx="156">
                  <c:v>1.5664596273291918</c:v>
                </c:pt>
                <c:pt idx="157">
                  <c:v>1.5765010351966871</c:v>
                </c:pt>
                <c:pt idx="158">
                  <c:v>1.5865424430641819</c:v>
                </c:pt>
                <c:pt idx="159">
                  <c:v>1.5965838509316781</c:v>
                </c:pt>
                <c:pt idx="160">
                  <c:v>1.6066252587991694</c:v>
                </c:pt>
                <c:pt idx="161">
                  <c:v>1.6166666666666665</c:v>
                </c:pt>
                <c:pt idx="162">
                  <c:v>1.6267080745341611</c:v>
                </c:pt>
                <c:pt idx="163">
                  <c:v>1.6367494824016562</c:v>
                </c:pt>
                <c:pt idx="164">
                  <c:v>1.6467908902691488</c:v>
                </c:pt>
                <c:pt idx="165">
                  <c:v>1.6568322981366457</c:v>
                </c:pt>
                <c:pt idx="166">
                  <c:v>1.6668737060041399</c:v>
                </c:pt>
                <c:pt idx="167">
                  <c:v>1.6769151138716383</c:v>
                </c:pt>
                <c:pt idx="168">
                  <c:v>1.6869565217391327</c:v>
                </c:pt>
                <c:pt idx="169">
                  <c:v>1.6969979296066293</c:v>
                </c:pt>
                <c:pt idx="170">
                  <c:v>1.7070393374741157</c:v>
                </c:pt>
                <c:pt idx="171">
                  <c:v>1.7170807453416148</c:v>
                </c:pt>
                <c:pt idx="172">
                  <c:v>1.7271221532091072</c:v>
                </c:pt>
                <c:pt idx="173">
                  <c:v>1.7371635610766045</c:v>
                </c:pt>
                <c:pt idx="174">
                  <c:v>1.7472049689440992</c:v>
                </c:pt>
                <c:pt idx="175">
                  <c:v>1.757246376811594</c:v>
                </c:pt>
                <c:pt idx="176">
                  <c:v>1.7672877846790889</c:v>
                </c:pt>
                <c:pt idx="177">
                  <c:v>1.7773291925465815</c:v>
                </c:pt>
                <c:pt idx="178">
                  <c:v>1.7873706004140761</c:v>
                </c:pt>
                <c:pt idx="179">
                  <c:v>1.7974120082815741</c:v>
                </c:pt>
                <c:pt idx="180">
                  <c:v>1.8074534161490678</c:v>
                </c:pt>
                <c:pt idx="181">
                  <c:v>1.8174948240165629</c:v>
                </c:pt>
                <c:pt idx="182">
                  <c:v>1.8275362318840578</c:v>
                </c:pt>
                <c:pt idx="183">
                  <c:v>1.8375776397515544</c:v>
                </c:pt>
                <c:pt idx="184">
                  <c:v>1.8476190476190455</c:v>
                </c:pt>
                <c:pt idx="185">
                  <c:v>1.8576604554865419</c:v>
                </c:pt>
                <c:pt idx="186">
                  <c:v>1.8677018633540372</c:v>
                </c:pt>
                <c:pt idx="187">
                  <c:v>1.8777432712215321</c:v>
                </c:pt>
                <c:pt idx="188">
                  <c:v>1.8877846790890258</c:v>
                </c:pt>
                <c:pt idx="189">
                  <c:v>1.897826086956522</c:v>
                </c:pt>
                <c:pt idx="190">
                  <c:v>1.9078674948240162</c:v>
                </c:pt>
                <c:pt idx="191">
                  <c:v>1.917908902691513</c:v>
                </c:pt>
                <c:pt idx="192">
                  <c:v>1.9279503105590059</c:v>
                </c:pt>
                <c:pt idx="193">
                  <c:v>1.9379917184265008</c:v>
                </c:pt>
                <c:pt idx="194">
                  <c:v>1.9480331262939983</c:v>
                </c:pt>
                <c:pt idx="195">
                  <c:v>1.9580745341614929</c:v>
                </c:pt>
                <c:pt idx="196">
                  <c:v>1.9681159420289873</c:v>
                </c:pt>
                <c:pt idx="197">
                  <c:v>1.9781573498964842</c:v>
                </c:pt>
                <c:pt idx="198">
                  <c:v>1.9881987577639748</c:v>
                </c:pt>
                <c:pt idx="199">
                  <c:v>1.9982401656314734</c:v>
                </c:pt>
                <c:pt idx="200">
                  <c:v>2.0082815734989645</c:v>
                </c:pt>
                <c:pt idx="201">
                  <c:v>2.0183229813664592</c:v>
                </c:pt>
                <c:pt idx="202">
                  <c:v>2.0283643892339542</c:v>
                </c:pt>
                <c:pt idx="203">
                  <c:v>2.0384057971014493</c:v>
                </c:pt>
                <c:pt idx="204">
                  <c:v>2.0484472049689435</c:v>
                </c:pt>
                <c:pt idx="205">
                  <c:v>2.0584886128364386</c:v>
                </c:pt>
                <c:pt idx="206">
                  <c:v>2.068530020703939</c:v>
                </c:pt>
                <c:pt idx="207">
                  <c:v>2.0785714285714292</c:v>
                </c:pt>
                <c:pt idx="208">
                  <c:v>2.0886128364389229</c:v>
                </c:pt>
                <c:pt idx="209">
                  <c:v>2.0986542443064202</c:v>
                </c:pt>
                <c:pt idx="210">
                  <c:v>2.1086956521739166</c:v>
                </c:pt>
                <c:pt idx="211">
                  <c:v>2.1187370600414139</c:v>
                </c:pt>
                <c:pt idx="212">
                  <c:v>2.1287784679089032</c:v>
                </c:pt>
                <c:pt idx="213">
                  <c:v>2.1388198757763992</c:v>
                </c:pt>
                <c:pt idx="214">
                  <c:v>2.1488612836438921</c:v>
                </c:pt>
                <c:pt idx="215">
                  <c:v>2.1589026915113871</c:v>
                </c:pt>
                <c:pt idx="216">
                  <c:v>2.1689440993788787</c:v>
                </c:pt>
                <c:pt idx="217">
                  <c:v>2.1789855072463813</c:v>
                </c:pt>
                <c:pt idx="218">
                  <c:v>2.1890269151138675</c:v>
                </c:pt>
                <c:pt idx="219">
                  <c:v>2.1990683229813661</c:v>
                </c:pt>
                <c:pt idx="220">
                  <c:v>2.2091097308488608</c:v>
                </c:pt>
                <c:pt idx="221">
                  <c:v>2.2191511387163603</c:v>
                </c:pt>
                <c:pt idx="222">
                  <c:v>2.2291925465838553</c:v>
                </c:pt>
                <c:pt idx="223">
                  <c:v>2.2392339544513451</c:v>
                </c:pt>
                <c:pt idx="224">
                  <c:v>2.2492753623188397</c:v>
                </c:pt>
                <c:pt idx="225">
                  <c:v>2.2593167701863419</c:v>
                </c:pt>
                <c:pt idx="226">
                  <c:v>2.2693581780538277</c:v>
                </c:pt>
                <c:pt idx="227">
                  <c:v>2.279399585921329</c:v>
                </c:pt>
                <c:pt idx="228">
                  <c:v>2.2894409937888147</c:v>
                </c:pt>
                <c:pt idx="229">
                  <c:v>2.2994824016563151</c:v>
                </c:pt>
                <c:pt idx="230">
                  <c:v>2.3095238095238053</c:v>
                </c:pt>
                <c:pt idx="231">
                  <c:v>2.3195652173913039</c:v>
                </c:pt>
                <c:pt idx="232">
                  <c:v>2.3296066252587924</c:v>
                </c:pt>
                <c:pt idx="233">
                  <c:v>2.3396480331262821</c:v>
                </c:pt>
                <c:pt idx="234">
                  <c:v>2.3496894409937839</c:v>
                </c:pt>
                <c:pt idx="235">
                  <c:v>2.3597308488612851</c:v>
                </c:pt>
                <c:pt idx="236">
                  <c:v>2.369772256728778</c:v>
                </c:pt>
                <c:pt idx="237">
                  <c:v>2.3798136645962686</c:v>
                </c:pt>
                <c:pt idx="238">
                  <c:v>2.3898550724637624</c:v>
                </c:pt>
                <c:pt idx="239">
                  <c:v>2.3998964803312566</c:v>
                </c:pt>
                <c:pt idx="240">
                  <c:v>2.4099378881987592</c:v>
                </c:pt>
                <c:pt idx="241">
                  <c:v>2.4199792960662525</c:v>
                </c:pt>
                <c:pt idx="242">
                  <c:v>2.4300207039337467</c:v>
                </c:pt>
                <c:pt idx="243">
                  <c:v>2.4400621118012387</c:v>
                </c:pt>
                <c:pt idx="244">
                  <c:v>2.4501035196687369</c:v>
                </c:pt>
                <c:pt idx="245">
                  <c:v>2.4601449275362319</c:v>
                </c:pt>
                <c:pt idx="246">
                  <c:v>2.4701863354037217</c:v>
                </c:pt>
                <c:pt idx="247">
                  <c:v>2.4802277432712212</c:v>
                </c:pt>
                <c:pt idx="248">
                  <c:v>2.4902691511387163</c:v>
                </c:pt>
                <c:pt idx="249">
                  <c:v>2.5003105590062149</c:v>
                </c:pt>
                <c:pt idx="250">
                  <c:v>2.5103519668737047</c:v>
                </c:pt>
                <c:pt idx="251">
                  <c:v>2.5203933747412006</c:v>
                </c:pt>
                <c:pt idx="252">
                  <c:v>2.5304347826086993</c:v>
                </c:pt>
                <c:pt idx="253">
                  <c:v>2.5404761904761877</c:v>
                </c:pt>
                <c:pt idx="254">
                  <c:v>2.550517598343685</c:v>
                </c:pt>
                <c:pt idx="255">
                  <c:v>2.56055900621118</c:v>
                </c:pt>
                <c:pt idx="256">
                  <c:v>2.5706004140786693</c:v>
                </c:pt>
                <c:pt idx="257">
                  <c:v>2.5806418219461693</c:v>
                </c:pt>
                <c:pt idx="258">
                  <c:v>2.5906832298136604</c:v>
                </c:pt>
                <c:pt idx="259">
                  <c:v>2.6007246376811612</c:v>
                </c:pt>
                <c:pt idx="260">
                  <c:v>2.6107660455486541</c:v>
                </c:pt>
                <c:pt idx="261">
                  <c:v>2.6208074534161487</c:v>
                </c:pt>
                <c:pt idx="262">
                  <c:v>2.6308488612836389</c:v>
                </c:pt>
                <c:pt idx="263">
                  <c:v>2.6408902691511402</c:v>
                </c:pt>
                <c:pt idx="264">
                  <c:v>2.6509316770186371</c:v>
                </c:pt>
                <c:pt idx="265">
                  <c:v>2.6609730848861282</c:v>
                </c:pt>
                <c:pt idx="266">
                  <c:v>2.6710144927536228</c:v>
                </c:pt>
                <c:pt idx="267">
                  <c:v>2.6810559006211179</c:v>
                </c:pt>
                <c:pt idx="268">
                  <c:v>2.6910973084886152</c:v>
                </c:pt>
                <c:pt idx="269">
                  <c:v>2.7011387163561116</c:v>
                </c:pt>
                <c:pt idx="270">
                  <c:v>2.7111801242235987</c:v>
                </c:pt>
                <c:pt idx="271">
                  <c:v>2.7212215320911017</c:v>
                </c:pt>
                <c:pt idx="272">
                  <c:v>2.7312629399585835</c:v>
                </c:pt>
                <c:pt idx="273">
                  <c:v>2.741304347826095</c:v>
                </c:pt>
                <c:pt idx="274">
                  <c:v>2.7513457556935808</c:v>
                </c:pt>
                <c:pt idx="275">
                  <c:v>2.7613871635610807</c:v>
                </c:pt>
                <c:pt idx="276">
                  <c:v>2.7714285714285709</c:v>
                </c:pt>
                <c:pt idx="277">
                  <c:v>2.781469979296066</c:v>
                </c:pt>
                <c:pt idx="278">
                  <c:v>2.7915113871635606</c:v>
                </c:pt>
                <c:pt idx="279">
                  <c:v>2.8015527950310553</c:v>
                </c:pt>
                <c:pt idx="280">
                  <c:v>2.8115942028985512</c:v>
                </c:pt>
                <c:pt idx="281">
                  <c:v>2.8216356107660427</c:v>
                </c:pt>
                <c:pt idx="282">
                  <c:v>2.8316770186335387</c:v>
                </c:pt>
                <c:pt idx="283">
                  <c:v>2.8417184265010347</c:v>
                </c:pt>
                <c:pt idx="284">
                  <c:v>2.8517598343685222</c:v>
                </c:pt>
                <c:pt idx="285">
                  <c:v>2.8618012422360284</c:v>
                </c:pt>
                <c:pt idx="286">
                  <c:v>2.8718426501035128</c:v>
                </c:pt>
                <c:pt idx="287">
                  <c:v>2.881884057971019</c:v>
                </c:pt>
                <c:pt idx="288">
                  <c:v>2.8919254658385043</c:v>
                </c:pt>
                <c:pt idx="289">
                  <c:v>2.9019668737060038</c:v>
                </c:pt>
                <c:pt idx="290">
                  <c:v>2.9120082815734967</c:v>
                </c:pt>
                <c:pt idx="291">
                  <c:v>2.9220496894409886</c:v>
                </c:pt>
                <c:pt idx="292">
                  <c:v>2.9320910973084877</c:v>
                </c:pt>
                <c:pt idx="293">
                  <c:v>2.9421325051759832</c:v>
                </c:pt>
                <c:pt idx="294">
                  <c:v>2.9521739130434734</c:v>
                </c:pt>
                <c:pt idx="295">
                  <c:v>2.9622153209109725</c:v>
                </c:pt>
                <c:pt idx="296">
                  <c:v>2.9722567287784667</c:v>
                </c:pt>
                <c:pt idx="297">
                  <c:v>2.9822981366459627</c:v>
                </c:pt>
                <c:pt idx="298">
                  <c:v>2.9923395445134582</c:v>
                </c:pt>
                <c:pt idx="299">
                  <c:v>3.0023809523809573</c:v>
                </c:pt>
                <c:pt idx="300">
                  <c:v>3.0124223602484426</c:v>
                </c:pt>
                <c:pt idx="301">
                  <c:v>3.0224637681159416</c:v>
                </c:pt>
                <c:pt idx="302">
                  <c:v>3.0325051759834363</c:v>
                </c:pt>
                <c:pt idx="303">
                  <c:v>3.0425465838509314</c:v>
                </c:pt>
                <c:pt idx="304">
                  <c:v>3.052587991718426</c:v>
                </c:pt>
                <c:pt idx="305">
                  <c:v>3.0626293995859197</c:v>
                </c:pt>
                <c:pt idx="306">
                  <c:v>3.0726708074534157</c:v>
                </c:pt>
                <c:pt idx="307">
                  <c:v>3.0827122153209112</c:v>
                </c:pt>
                <c:pt idx="308">
                  <c:v>3.0927536231883983</c:v>
                </c:pt>
                <c:pt idx="309">
                  <c:v>3.1027950310559</c:v>
                </c:pt>
                <c:pt idx="310">
                  <c:v>3.1128364389233947</c:v>
                </c:pt>
                <c:pt idx="311">
                  <c:v>3.1228778467908898</c:v>
                </c:pt>
                <c:pt idx="312">
                  <c:v>3.1329192546583848</c:v>
                </c:pt>
                <c:pt idx="313">
                  <c:v>3.1429606625258795</c:v>
                </c:pt>
                <c:pt idx="314">
                  <c:v>3.1530020703933741</c:v>
                </c:pt>
                <c:pt idx="315">
                  <c:v>3.1630434782608687</c:v>
                </c:pt>
                <c:pt idx="316">
                  <c:v>3.1730848861283651</c:v>
                </c:pt>
                <c:pt idx="317">
                  <c:v>3.1831262939958602</c:v>
                </c:pt>
                <c:pt idx="318">
                  <c:v>3.1931677018633611</c:v>
                </c:pt>
                <c:pt idx="319">
                  <c:v>3.2032091097308477</c:v>
                </c:pt>
                <c:pt idx="320">
                  <c:v>3.2132505175983441</c:v>
                </c:pt>
                <c:pt idx="321">
                  <c:v>3.2232919254658392</c:v>
                </c:pt>
                <c:pt idx="322">
                  <c:v>3.2333333333333352</c:v>
                </c:pt>
                <c:pt idx="323">
                  <c:v>3.2433747412008387</c:v>
                </c:pt>
                <c:pt idx="324">
                  <c:v>3.2534161490683222</c:v>
                </c:pt>
                <c:pt idx="325">
                  <c:v>3.2634575569358217</c:v>
                </c:pt>
                <c:pt idx="326">
                  <c:v>3.2734989648033141</c:v>
                </c:pt>
                <c:pt idx="327">
                  <c:v>3.2835403726708092</c:v>
                </c:pt>
                <c:pt idx="328">
                  <c:v>3.2935817805383087</c:v>
                </c:pt>
                <c:pt idx="329">
                  <c:v>3.3036231884057972</c:v>
                </c:pt>
                <c:pt idx="330">
                  <c:v>3.3136645962732865</c:v>
                </c:pt>
                <c:pt idx="331">
                  <c:v>3.3237060041407864</c:v>
                </c:pt>
                <c:pt idx="332">
                  <c:v>3.3337474120082762</c:v>
                </c:pt>
                <c:pt idx="333">
                  <c:v>3.3437888198757761</c:v>
                </c:pt>
                <c:pt idx="334">
                  <c:v>3.3538302277432708</c:v>
                </c:pt>
                <c:pt idx="335">
                  <c:v>3.3638716356107627</c:v>
                </c:pt>
                <c:pt idx="336">
                  <c:v>3.3739130434782587</c:v>
                </c:pt>
                <c:pt idx="337">
                  <c:v>3.3839544513457551</c:v>
                </c:pt>
                <c:pt idx="338">
                  <c:v>3.3939958592132462</c:v>
                </c:pt>
                <c:pt idx="339">
                  <c:v>3.4040372670807488</c:v>
                </c:pt>
                <c:pt idx="340">
                  <c:v>3.4140786749482324</c:v>
                </c:pt>
                <c:pt idx="341">
                  <c:v>3.4241200828157394</c:v>
                </c:pt>
                <c:pt idx="342">
                  <c:v>3.4341614906832247</c:v>
                </c:pt>
                <c:pt idx="343">
                  <c:v>3.4442028985507238</c:v>
                </c:pt>
                <c:pt idx="344">
                  <c:v>3.4542443064182167</c:v>
                </c:pt>
                <c:pt idx="345">
                  <c:v>3.464285714285714</c:v>
                </c:pt>
                <c:pt idx="346">
                  <c:v>3.4743271221532077</c:v>
                </c:pt>
                <c:pt idx="347">
                  <c:v>3.4843685300207028</c:v>
                </c:pt>
                <c:pt idx="348">
                  <c:v>3.4944099378881939</c:v>
                </c:pt>
              </c:numCache>
            </c:numRef>
          </c:xVal>
          <c:yVal>
            <c:numRef>
              <c:f>'WAG followed by C12 and CO2 co-'!$M$4:$M$352</c:f>
              <c:numCache>
                <c:formatCode>General</c:formatCode>
                <c:ptCount val="349"/>
                <c:pt idx="0">
                  <c:v>1.8237262858610954</c:v>
                </c:pt>
                <c:pt idx="1">
                  <c:v>1.3794852675103175</c:v>
                </c:pt>
                <c:pt idx="2">
                  <c:v>1.2438748513821825</c:v>
                </c:pt>
                <c:pt idx="3">
                  <c:v>1.547829232359027</c:v>
                </c:pt>
                <c:pt idx="4">
                  <c:v>1.4776859136720719</c:v>
                </c:pt>
                <c:pt idx="5">
                  <c:v>1.2719321788569729</c:v>
                </c:pt>
                <c:pt idx="6">
                  <c:v>1.1877601964326117</c:v>
                </c:pt>
                <c:pt idx="7">
                  <c:v>1.2111413026616036</c:v>
                </c:pt>
                <c:pt idx="8">
                  <c:v>1.2812846213485629</c:v>
                </c:pt>
                <c:pt idx="9">
                  <c:v>1.0848833290250621</c:v>
                </c:pt>
                <c:pt idx="10">
                  <c:v>0.99135890410911087</c:v>
                </c:pt>
                <c:pt idx="11">
                  <c:v>1.2438748513821825</c:v>
                </c:pt>
                <c:pt idx="12">
                  <c:v>1.6507060997665821</c:v>
                </c:pt>
                <c:pt idx="13">
                  <c:v>1.9546604807434265</c:v>
                </c:pt>
                <c:pt idx="14">
                  <c:v>2.3334344016530428</c:v>
                </c:pt>
                <c:pt idx="15">
                  <c:v>2.5111308089933599</c:v>
                </c:pt>
                <c:pt idx="16">
                  <c:v>2.6093314551551012</c:v>
                </c:pt>
                <c:pt idx="17">
                  <c:v>2.8057327474786042</c:v>
                </c:pt>
                <c:pt idx="18">
                  <c:v>2.7355894287916351</c:v>
                </c:pt>
                <c:pt idx="19">
                  <c:v>2.8057327474786042</c:v>
                </c:pt>
                <c:pt idx="20">
                  <c:v>3.6053665805100072</c:v>
                </c:pt>
                <c:pt idx="21">
                  <c:v>2.7122083225626508</c:v>
                </c:pt>
                <c:pt idx="22">
                  <c:v>2.7542943137748317</c:v>
                </c:pt>
                <c:pt idx="23">
                  <c:v>2.8992571723945537</c:v>
                </c:pt>
                <c:pt idx="24">
                  <c:v>3.0488962522600835</c:v>
                </c:pt>
                <c:pt idx="25">
                  <c:v>2.8899047299029652</c:v>
                </c:pt>
                <c:pt idx="26">
                  <c:v>2.9319907211151439</c:v>
                </c:pt>
                <c:pt idx="27">
                  <c:v>3.0021340398021032</c:v>
                </c:pt>
                <c:pt idx="28">
                  <c:v>3.1938591108798033</c:v>
                </c:pt>
                <c:pt idx="29">
                  <c:v>3.2406213233377845</c:v>
                </c:pt>
                <c:pt idx="30">
                  <c:v>3.0161627035394964</c:v>
                </c:pt>
                <c:pt idx="31">
                  <c:v>3.0956584647180549</c:v>
                </c:pt>
                <c:pt idx="32">
                  <c:v>3.0769535797348593</c:v>
                </c:pt>
                <c:pt idx="33">
                  <c:v>2.9974578185563092</c:v>
                </c:pt>
                <c:pt idx="34">
                  <c:v>3.2032115533714149</c:v>
                </c:pt>
                <c:pt idx="35">
                  <c:v>3.0535724735058771</c:v>
                </c:pt>
                <c:pt idx="36">
                  <c:v>3.2406213233377845</c:v>
                </c:pt>
                <c:pt idx="37">
                  <c:v>3.0535724735058771</c:v>
                </c:pt>
                <c:pt idx="38">
                  <c:v>3.2406213233377845</c:v>
                </c:pt>
                <c:pt idx="39">
                  <c:v>3.0395438097684844</c:v>
                </c:pt>
                <c:pt idx="40">
                  <c:v>2.7168845438084461</c:v>
                </c:pt>
                <c:pt idx="41">
                  <c:v>2.9881053760647087</c:v>
                </c:pt>
                <c:pt idx="42">
                  <c:v>2.9647242698357292</c:v>
                </c:pt>
                <c:pt idx="43">
                  <c:v>3.0348675885226855</c:v>
                </c:pt>
                <c:pt idx="44">
                  <c:v>3.0629249159974776</c:v>
                </c:pt>
                <c:pt idx="45">
                  <c:v>3.1517731196676277</c:v>
                </c:pt>
                <c:pt idx="46">
                  <c:v>3.3481744119911294</c:v>
                </c:pt>
                <c:pt idx="47">
                  <c:v>3.3762317394659158</c:v>
                </c:pt>
                <c:pt idx="48">
                  <c:v>3.366879296974326</c:v>
                </c:pt>
                <c:pt idx="49">
                  <c:v>3.4089652881865002</c:v>
                </c:pt>
                <c:pt idx="50">
                  <c:v>1.5665341173422198</c:v>
                </c:pt>
                <c:pt idx="51">
                  <c:v>2.7262369863000444</c:v>
                </c:pt>
                <c:pt idx="52">
                  <c:v>3.5913379167726185</c:v>
                </c:pt>
                <c:pt idx="53">
                  <c:v>3.3481744119911294</c:v>
                </c:pt>
                <c:pt idx="54">
                  <c:v>3.539899483068826</c:v>
                </c:pt>
                <c:pt idx="55">
                  <c:v>4.1384558025309355</c:v>
                </c:pt>
                <c:pt idx="56">
                  <c:v>4.5686681571443328</c:v>
                </c:pt>
                <c:pt idx="57">
                  <c:v>4.9193847505791464</c:v>
                </c:pt>
                <c:pt idx="58">
                  <c:v>5.1625482553606155</c:v>
                </c:pt>
                <c:pt idx="59">
                  <c:v>5.4571501938458784</c:v>
                </c:pt>
                <c:pt idx="60">
                  <c:v>5.8312478935097012</c:v>
                </c:pt>
                <c:pt idx="61">
                  <c:v>6.3082224605810522</c:v>
                </c:pt>
                <c:pt idx="62">
                  <c:v>6.5186524166419462</c:v>
                </c:pt>
                <c:pt idx="63">
                  <c:v>6.5700908503457081</c:v>
                </c:pt>
                <c:pt idx="64">
                  <c:v>6.6495866115242785</c:v>
                </c:pt>
                <c:pt idx="65">
                  <c:v>6.6075006203120932</c:v>
                </c:pt>
                <c:pt idx="66">
                  <c:v>6.4625377616923725</c:v>
                </c:pt>
                <c:pt idx="67">
                  <c:v>6.3783657792680195</c:v>
                </c:pt>
                <c:pt idx="68">
                  <c:v>5.9808869733752053</c:v>
                </c:pt>
                <c:pt idx="69">
                  <c:v>5.2467202377849818</c:v>
                </c:pt>
                <c:pt idx="70">
                  <c:v>5.4290928663710885</c:v>
                </c:pt>
                <c:pt idx="71">
                  <c:v>5.5039124063038516</c:v>
                </c:pt>
                <c:pt idx="72">
                  <c:v>5.4758550788290652</c:v>
                </c:pt>
                <c:pt idx="73">
                  <c:v>5.0830524941820796</c:v>
                </c:pt>
                <c:pt idx="74">
                  <c:v>4.7183072370098476</c:v>
                </c:pt>
                <c:pt idx="75">
                  <c:v>4.6949261307808481</c:v>
                </c:pt>
                <c:pt idx="76">
                  <c:v>4.6060779271106975</c:v>
                </c:pt>
                <c:pt idx="77">
                  <c:v>4.5219059446863445</c:v>
                </c:pt>
                <c:pt idx="78">
                  <c:v>4.3629144223292062</c:v>
                </c:pt>
                <c:pt idx="79">
                  <c:v>4.0028453864028064</c:v>
                </c:pt>
                <c:pt idx="80">
                  <c:v>4.2460088911842888</c:v>
                </c:pt>
                <c:pt idx="81">
                  <c:v>4.1057222538103542</c:v>
                </c:pt>
                <c:pt idx="82">
                  <c:v>4.044931377614974</c:v>
                </c:pt>
                <c:pt idx="83">
                  <c:v>4.1337795812851414</c:v>
                </c:pt>
                <c:pt idx="84">
                  <c:v>3.9841405014196156</c:v>
                </c:pt>
                <c:pt idx="85">
                  <c:v>3.5773092530352208</c:v>
                </c:pt>
                <c:pt idx="86">
                  <c:v>3.6006903592642043</c:v>
                </c:pt>
                <c:pt idx="87">
                  <c:v>3.4604037218902781</c:v>
                </c:pt>
                <c:pt idx="88">
                  <c:v>3.5352232618230399</c:v>
                </c:pt>
                <c:pt idx="89">
                  <c:v>3.6381001292305877</c:v>
                </c:pt>
                <c:pt idx="90">
                  <c:v>3.6240714654931971</c:v>
                </c:pt>
                <c:pt idx="91">
                  <c:v>2.8992571723945537</c:v>
                </c:pt>
                <c:pt idx="92">
                  <c:v>3.3341457482537362</c:v>
                </c:pt>
                <c:pt idx="93">
                  <c:v>3.3481744119911294</c:v>
                </c:pt>
                <c:pt idx="94">
                  <c:v>3.2920597570415642</c:v>
                </c:pt>
                <c:pt idx="95">
                  <c:v>3.3247933057621455</c:v>
                </c:pt>
                <c:pt idx="96">
                  <c:v>3.4837848281192612</c:v>
                </c:pt>
                <c:pt idx="97">
                  <c:v>3.4837848281192612</c:v>
                </c:pt>
                <c:pt idx="98">
                  <c:v>3.4183177306780972</c:v>
                </c:pt>
                <c:pt idx="99">
                  <c:v>3.2452975445835812</c:v>
                </c:pt>
                <c:pt idx="100">
                  <c:v>3.1330682346844387</c:v>
                </c:pt>
                <c:pt idx="101">
                  <c:v>2.8711998449197749</c:v>
                </c:pt>
                <c:pt idx="102">
                  <c:v>3.366879296974326</c:v>
                </c:pt>
                <c:pt idx="103">
                  <c:v>3.6287476867389912</c:v>
                </c:pt>
                <c:pt idx="104">
                  <c:v>4.0636362625981715</c:v>
                </c:pt>
                <c:pt idx="105">
                  <c:v>4.7790981132052295</c:v>
                </c:pt>
                <c:pt idx="106">
                  <c:v>5.3495971051925419</c:v>
                </c:pt>
                <c:pt idx="107">
                  <c:v>5.6582277074151719</c:v>
                </c:pt>
                <c:pt idx="108">
                  <c:v>6.0089443008500005</c:v>
                </c:pt>
                <c:pt idx="109">
                  <c:v>6.2661364693688695</c:v>
                </c:pt>
                <c:pt idx="110">
                  <c:v>6.5934719565747075</c:v>
                </c:pt>
                <c:pt idx="111">
                  <c:v>7.2154093822657925</c:v>
                </c:pt>
                <c:pt idx="112">
                  <c:v>7.4258393383266865</c:v>
                </c:pt>
                <c:pt idx="113">
                  <c:v>7.3323149134107357</c:v>
                </c:pt>
                <c:pt idx="114">
                  <c:v>7.6128881881585899</c:v>
                </c:pt>
                <c:pt idx="115">
                  <c:v>7.7765559317615178</c:v>
                </c:pt>
                <c:pt idx="116">
                  <c:v>7.4538966658014774</c:v>
                </c:pt>
                <c:pt idx="117">
                  <c:v>6.8693690100767704</c:v>
                </c:pt>
                <c:pt idx="118">
                  <c:v>6.8646927888309728</c:v>
                </c:pt>
                <c:pt idx="119">
                  <c:v>6.6589390540158675</c:v>
                </c:pt>
                <c:pt idx="120">
                  <c:v>6.485918867921364</c:v>
                </c:pt>
                <c:pt idx="121">
                  <c:v>6.1071449470117347</c:v>
                </c:pt>
                <c:pt idx="122">
                  <c:v>5.8780101059676735</c:v>
                </c:pt>
                <c:pt idx="123">
                  <c:v>5.4524739726000817</c:v>
                </c:pt>
                <c:pt idx="124">
                  <c:v>5.4945599638122617</c:v>
                </c:pt>
                <c:pt idx="125">
                  <c:v>5.2934824502429567</c:v>
                </c:pt>
                <c:pt idx="126">
                  <c:v>5.0222616179866915</c:v>
                </c:pt>
                <c:pt idx="127">
                  <c:v>4.8913274231043706</c:v>
                </c:pt>
                <c:pt idx="128">
                  <c:v>5.1111098216568465</c:v>
                </c:pt>
                <c:pt idx="129">
                  <c:v>5.1719006978522195</c:v>
                </c:pt>
                <c:pt idx="130">
                  <c:v>4.8118316619257877</c:v>
                </c:pt>
                <c:pt idx="131">
                  <c:v>4.6388114758312815</c:v>
                </c:pt>
                <c:pt idx="132">
                  <c:v>4.4143528560329841</c:v>
                </c:pt>
                <c:pt idx="133">
                  <c:v>4.6060779271106975</c:v>
                </c:pt>
                <c:pt idx="134">
                  <c:v>4.4283815197703875</c:v>
                </c:pt>
                <c:pt idx="135">
                  <c:v>4.2085991212179064</c:v>
                </c:pt>
                <c:pt idx="136">
                  <c:v>4.3816193073124126</c:v>
                </c:pt>
                <c:pt idx="137">
                  <c:v>4.4096766347872034</c:v>
                </c:pt>
                <c:pt idx="138">
                  <c:v>4.2787424399048799</c:v>
                </c:pt>
                <c:pt idx="139">
                  <c:v>4.0496075988607814</c:v>
                </c:pt>
                <c:pt idx="140">
                  <c:v>2.7028558800710525</c:v>
                </c:pt>
                <c:pt idx="141">
                  <c:v>3.8906160765036604</c:v>
                </c:pt>
                <c:pt idx="142">
                  <c:v>3.8578825277830737</c:v>
                </c:pt>
                <c:pt idx="143">
                  <c:v>3.7877392090961215</c:v>
                </c:pt>
                <c:pt idx="144">
                  <c:v>3.8391776427998847</c:v>
                </c:pt>
                <c:pt idx="145">
                  <c:v>3.8438538640456787</c:v>
                </c:pt>
                <c:pt idx="146">
                  <c:v>3.8578825277830737</c:v>
                </c:pt>
                <c:pt idx="147">
                  <c:v>3.8672349702746742</c:v>
                </c:pt>
                <c:pt idx="148">
                  <c:v>4.0776649263355669</c:v>
                </c:pt>
                <c:pt idx="149">
                  <c:v>3.8906160765036604</c:v>
                </c:pt>
                <c:pt idx="150">
                  <c:v>3.7503294391297253</c:v>
                </c:pt>
                <c:pt idx="151">
                  <c:v>3.6661574567053812</c:v>
                </c:pt>
                <c:pt idx="152">
                  <c:v>3.825148979062492</c:v>
                </c:pt>
                <c:pt idx="153">
                  <c:v>4.2693899974132732</c:v>
                </c:pt>
                <c:pt idx="154">
                  <c:v>4.5125535021947485</c:v>
                </c:pt>
                <c:pt idx="155">
                  <c:v>4.9708231842829438</c:v>
                </c:pt>
                <c:pt idx="156">
                  <c:v>5.8686576634760748</c:v>
                </c:pt>
                <c:pt idx="157">
                  <c:v>6.6776439389990623</c:v>
                </c:pt>
                <c:pt idx="158">
                  <c:v>6.9161312225347418</c:v>
                </c:pt>
                <c:pt idx="159">
                  <c:v>7.0377129749254799</c:v>
                </c:pt>
                <c:pt idx="160">
                  <c:v>7.2949051434443586</c:v>
                </c:pt>
                <c:pt idx="161">
                  <c:v>7.7765559317615178</c:v>
                </c:pt>
                <c:pt idx="162">
                  <c:v>7.8607279141858708</c:v>
                </c:pt>
                <c:pt idx="163">
                  <c:v>8.0664816490009859</c:v>
                </c:pt>
                <c:pt idx="164">
                  <c:v>8.1038914189673541</c:v>
                </c:pt>
                <c:pt idx="165">
                  <c:v>8.1038914189673541</c:v>
                </c:pt>
                <c:pt idx="166">
                  <c:v>8.2815878263076748</c:v>
                </c:pt>
                <c:pt idx="167">
                  <c:v>3.5165183768398469</c:v>
                </c:pt>
                <c:pt idx="168">
                  <c:v>3.7035672266717601</c:v>
                </c:pt>
                <c:pt idx="169">
                  <c:v>3.675509899196967</c:v>
                </c:pt>
                <c:pt idx="170">
                  <c:v>3.6895385629343669</c:v>
                </c:pt>
                <c:pt idx="171">
                  <c:v>3.6100428017557986</c:v>
                </c:pt>
                <c:pt idx="172">
                  <c:v>3.4183177306780972</c:v>
                </c:pt>
                <c:pt idx="173">
                  <c:v>3.4604037218902781</c:v>
                </c:pt>
                <c:pt idx="174">
                  <c:v>4.0496075988607814</c:v>
                </c:pt>
                <c:pt idx="175">
                  <c:v>4.0496075988607814</c:v>
                </c:pt>
                <c:pt idx="176">
                  <c:v>3.7690343241129232</c:v>
                </c:pt>
                <c:pt idx="177">
                  <c:v>3.4229939519238917</c:v>
                </c:pt>
                <c:pt idx="178">
                  <c:v>3.5118421555940404</c:v>
                </c:pt>
                <c:pt idx="179">
                  <c:v>3.6801861204427699</c:v>
                </c:pt>
                <c:pt idx="180">
                  <c:v>3.7129196691633517</c:v>
                </c:pt>
                <c:pt idx="181">
                  <c:v>3.8765874127662707</c:v>
                </c:pt>
                <c:pt idx="182">
                  <c:v>3.918673403978437</c:v>
                </c:pt>
                <c:pt idx="183">
                  <c:v>4.0028453864028064</c:v>
                </c:pt>
                <c:pt idx="184">
                  <c:v>4.0636362625981715</c:v>
                </c:pt>
                <c:pt idx="185">
                  <c:v>3.7550056603755237</c:v>
                </c:pt>
                <c:pt idx="186">
                  <c:v>3.6708336779511752</c:v>
                </c:pt>
                <c:pt idx="187">
                  <c:v>3.3762317394659158</c:v>
                </c:pt>
                <c:pt idx="188">
                  <c:v>3.4510512793986767</c:v>
                </c:pt>
                <c:pt idx="189">
                  <c:v>2.5812741276803184</c:v>
                </c:pt>
                <c:pt idx="190">
                  <c:v>3.8064440940792981</c:v>
                </c:pt>
                <c:pt idx="191">
                  <c:v>3.6568050142137714</c:v>
                </c:pt>
                <c:pt idx="192">
                  <c:v>3.4978134918566544</c:v>
                </c:pt>
                <c:pt idx="193">
                  <c:v>3.5913379167726185</c:v>
                </c:pt>
                <c:pt idx="194">
                  <c:v>3.6988910054259612</c:v>
                </c:pt>
                <c:pt idx="195">
                  <c:v>3.7222721116549424</c:v>
                </c:pt>
                <c:pt idx="196">
                  <c:v>3.7316245541465412</c:v>
                </c:pt>
                <c:pt idx="197">
                  <c:v>3.7970916515877118</c:v>
                </c:pt>
                <c:pt idx="198">
                  <c:v>3.5913379167726185</c:v>
                </c:pt>
                <c:pt idx="199">
                  <c:v>3.5071659343482477</c:v>
                </c:pt>
                <c:pt idx="200">
                  <c:v>1.5665341173422198</c:v>
                </c:pt>
                <c:pt idx="201">
                  <c:v>3.0255151460310952</c:v>
                </c:pt>
                <c:pt idx="202">
                  <c:v>3.1891828896340142</c:v>
                </c:pt>
                <c:pt idx="203">
                  <c:v>4.1618369087599181</c:v>
                </c:pt>
                <c:pt idx="204">
                  <c:v>4.7744218919594221</c:v>
                </c:pt>
                <c:pt idx="205">
                  <c:v>4.9240609718249395</c:v>
                </c:pt>
                <c:pt idx="206">
                  <c:v>5.0643476091988742</c:v>
                </c:pt>
                <c:pt idx="207">
                  <c:v>6.0977925045201573</c:v>
                </c:pt>
                <c:pt idx="208">
                  <c:v>6.6589390540158675</c:v>
                </c:pt>
                <c:pt idx="209">
                  <c:v>7.0049794262048986</c:v>
                </c:pt>
                <c:pt idx="210">
                  <c:v>6.6168530628036919</c:v>
                </c:pt>
                <c:pt idx="211">
                  <c:v>7.3276386921649408</c:v>
                </c:pt>
                <c:pt idx="212">
                  <c:v>8.7725910571164167</c:v>
                </c:pt>
                <c:pt idx="213">
                  <c:v>9.1326600930428352</c:v>
                </c:pt>
                <c:pt idx="214">
                  <c:v>8.7912959420996089</c:v>
                </c:pt>
                <c:pt idx="215">
                  <c:v>8.7118001809210419</c:v>
                </c:pt>
                <c:pt idx="216">
                  <c:v>8.6323044197424874</c:v>
                </c:pt>
                <c:pt idx="217">
                  <c:v>8.2441780563412639</c:v>
                </c:pt>
                <c:pt idx="218">
                  <c:v>7.8373468079568855</c:v>
                </c:pt>
                <c:pt idx="219">
                  <c:v>7.1359136210872345</c:v>
                </c:pt>
                <c:pt idx="220">
                  <c:v>6.4157755492343966</c:v>
                </c:pt>
                <c:pt idx="221">
                  <c:v>6.3970706642512045</c:v>
                </c:pt>
                <c:pt idx="222">
                  <c:v>6.2521078056314776</c:v>
                </c:pt>
                <c:pt idx="223">
                  <c:v>6.0931162832743544</c:v>
                </c:pt>
                <c:pt idx="224">
                  <c:v>5.8593052209844769</c:v>
                </c:pt>
                <c:pt idx="225">
                  <c:v>6.0837638407827734</c:v>
                </c:pt>
                <c:pt idx="226">
                  <c:v>5.7330472473479341</c:v>
                </c:pt>
                <c:pt idx="227">
                  <c:v>4.6575163608144656</c:v>
                </c:pt>
                <c:pt idx="228">
                  <c:v>4.400324192295618</c:v>
                </c:pt>
                <c:pt idx="229">
                  <c:v>5.2046342465727866</c:v>
                </c:pt>
                <c:pt idx="230">
                  <c:v>5.3729782114215148</c:v>
                </c:pt>
                <c:pt idx="231">
                  <c:v>5.4477977513542823</c:v>
                </c:pt>
                <c:pt idx="232">
                  <c:v>5.5880843887282055</c:v>
                </c:pt>
                <c:pt idx="233">
                  <c:v>2.6373887826298885</c:v>
                </c:pt>
                <c:pt idx="234">
                  <c:v>4.9801756267745105</c:v>
                </c:pt>
                <c:pt idx="235">
                  <c:v>2.3521392866362314</c:v>
                </c:pt>
                <c:pt idx="236">
                  <c:v>2.3147295166698427</c:v>
                </c:pt>
                <c:pt idx="237">
                  <c:v>4.8258603256631929</c:v>
                </c:pt>
                <c:pt idx="238">
                  <c:v>5.6488752649235785</c:v>
                </c:pt>
                <c:pt idx="239">
                  <c:v>3.3902604032033032</c:v>
                </c:pt>
                <c:pt idx="240">
                  <c:v>3.3481744119911294</c:v>
                </c:pt>
                <c:pt idx="241">
                  <c:v>2.267967304211874</c:v>
                </c:pt>
                <c:pt idx="242">
                  <c:v>2.0528611269051762</c:v>
                </c:pt>
                <c:pt idx="243">
                  <c:v>5.363625768929924</c:v>
                </c:pt>
                <c:pt idx="244">
                  <c:v>3.7783867666045223</c:v>
                </c:pt>
                <c:pt idx="245">
                  <c:v>4.5780205996359085</c:v>
                </c:pt>
                <c:pt idx="246">
                  <c:v>4.4424101835077821</c:v>
                </c:pt>
                <c:pt idx="247">
                  <c:v>5.1344909278858335</c:v>
                </c:pt>
                <c:pt idx="248">
                  <c:v>2.0855946756257642</c:v>
                </c:pt>
                <c:pt idx="249">
                  <c:v>4.4704675109825773</c:v>
                </c:pt>
                <c:pt idx="250">
                  <c:v>7.2528191522321794</c:v>
                </c:pt>
                <c:pt idx="251">
                  <c:v>5.1344909278858335</c:v>
                </c:pt>
                <c:pt idx="252">
                  <c:v>6.0229729645873862</c:v>
                </c:pt>
                <c:pt idx="253">
                  <c:v>10.811423520284194</c:v>
                </c:pt>
                <c:pt idx="254">
                  <c:v>11.826163530622305</c:v>
                </c:pt>
                <c:pt idx="255">
                  <c:v>8.7258288446584213</c:v>
                </c:pt>
                <c:pt idx="256">
                  <c:v>9.8761792711246823</c:v>
                </c:pt>
                <c:pt idx="257">
                  <c:v>12.429396071330185</c:v>
                </c:pt>
                <c:pt idx="258">
                  <c:v>11.957097725504624</c:v>
                </c:pt>
                <c:pt idx="259">
                  <c:v>11.30710297233875</c:v>
                </c:pt>
                <c:pt idx="260">
                  <c:v>11.073291910048869</c:v>
                </c:pt>
                <c:pt idx="261">
                  <c:v>12.995218842071703</c:v>
                </c:pt>
                <c:pt idx="262">
                  <c:v>8.4779891186311698</c:v>
                </c:pt>
                <c:pt idx="263">
                  <c:v>7.9495761178560294</c:v>
                </c:pt>
                <c:pt idx="264">
                  <c:v>10.194162315838906</c:v>
                </c:pt>
                <c:pt idx="265">
                  <c:v>7.0517416386628824</c:v>
                </c:pt>
                <c:pt idx="266">
                  <c:v>6.8600165675851619</c:v>
                </c:pt>
                <c:pt idx="267">
                  <c:v>6.6449103902784667</c:v>
                </c:pt>
                <c:pt idx="268">
                  <c:v>6.9395123287637404</c:v>
                </c:pt>
                <c:pt idx="269">
                  <c:v>7.7625272680241215</c:v>
                </c:pt>
                <c:pt idx="270">
                  <c:v>8.3096451537824567</c:v>
                </c:pt>
                <c:pt idx="271">
                  <c:v>6.4344804342175852</c:v>
                </c:pt>
                <c:pt idx="272">
                  <c:v>5.4571501938458784</c:v>
                </c:pt>
                <c:pt idx="273">
                  <c:v>5.1251384853942437</c:v>
                </c:pt>
                <c:pt idx="274">
                  <c:v>6.5139761953961512</c:v>
                </c:pt>
                <c:pt idx="275">
                  <c:v>6.5934719565747075</c:v>
                </c:pt>
                <c:pt idx="276">
                  <c:v>7.163970948562012</c:v>
                </c:pt>
                <c:pt idx="277">
                  <c:v>6.0744113982911694</c:v>
                </c:pt>
                <c:pt idx="278">
                  <c:v>4.8118316619257877</c:v>
                </c:pt>
                <c:pt idx="279">
                  <c:v>4.8585938743837751</c:v>
                </c:pt>
                <c:pt idx="280">
                  <c:v>5.4150642026336984</c:v>
                </c:pt>
                <c:pt idx="281">
                  <c:v>7.5988595244212043</c:v>
                </c:pt>
                <c:pt idx="282">
                  <c:v>4.8398889894005874</c:v>
                </c:pt>
                <c:pt idx="283">
                  <c:v>4.1524844662683149</c:v>
                </c:pt>
                <c:pt idx="284">
                  <c:v>4.2179515637094802</c:v>
                </c:pt>
                <c:pt idx="285">
                  <c:v>4.7650694494678314</c:v>
                </c:pt>
                <c:pt idx="286">
                  <c:v>5.7283710261021401</c:v>
                </c:pt>
                <c:pt idx="287">
                  <c:v>4.7136310157640535</c:v>
                </c:pt>
                <c:pt idx="288">
                  <c:v>4.3348570948544394</c:v>
                </c:pt>
                <c:pt idx="289">
                  <c:v>2.4129301628316009</c:v>
                </c:pt>
                <c:pt idx="290">
                  <c:v>2.7215607650542495</c:v>
                </c:pt>
                <c:pt idx="291">
                  <c:v>3.3154408632705401</c:v>
                </c:pt>
                <c:pt idx="292">
                  <c:v>3.1845066683882144</c:v>
                </c:pt>
                <c:pt idx="293">
                  <c:v>3.0956584647180549</c:v>
                </c:pt>
                <c:pt idx="294">
                  <c:v>3.137744455930235</c:v>
                </c:pt>
                <c:pt idx="295">
                  <c:v>3.0816298009806693</c:v>
                </c:pt>
                <c:pt idx="296">
                  <c:v>2.7496180925290279</c:v>
                </c:pt>
                <c:pt idx="297">
                  <c:v>3.0535724735058771</c:v>
                </c:pt>
                <c:pt idx="298">
                  <c:v>2.8571711811823812</c:v>
                </c:pt>
                <c:pt idx="299">
                  <c:v>3.0161627035394964</c:v>
                </c:pt>
                <c:pt idx="300">
                  <c:v>2.9179620573777512</c:v>
                </c:pt>
                <c:pt idx="301">
                  <c:v>0.24783972602727991</c:v>
                </c:pt>
                <c:pt idx="302">
                  <c:v>1.2298461876447897</c:v>
                </c:pt>
                <c:pt idx="303">
                  <c:v>3.1517731196676277</c:v>
                </c:pt>
                <c:pt idx="304">
                  <c:v>4.0823411475813707</c:v>
                </c:pt>
                <c:pt idx="305">
                  <c:v>3.539899483068826</c:v>
                </c:pt>
                <c:pt idx="306">
                  <c:v>4.1852180149889096</c:v>
                </c:pt>
                <c:pt idx="307">
                  <c:v>5.2139866890643995</c:v>
                </c:pt>
                <c:pt idx="308">
                  <c:v>6.5747670715915234</c:v>
                </c:pt>
                <c:pt idx="309">
                  <c:v>6.9254836650263405</c:v>
                </c:pt>
                <c:pt idx="310">
                  <c:v>7.2855527009527634</c:v>
                </c:pt>
                <c:pt idx="311">
                  <c:v>8.1459774101795119</c:v>
                </c:pt>
                <c:pt idx="312">
                  <c:v>9.1607174205176189</c:v>
                </c:pt>
                <c:pt idx="313">
                  <c:v>9.5628724476562237</c:v>
                </c:pt>
                <c:pt idx="314">
                  <c:v>9.941646368565829</c:v>
                </c:pt>
                <c:pt idx="315">
                  <c:v>10.348477616950225</c:v>
                </c:pt>
                <c:pt idx="316">
                  <c:v>9.8995603773536658</c:v>
                </c:pt>
                <c:pt idx="317">
                  <c:v>9.0671929956016708</c:v>
                </c:pt>
                <c:pt idx="318">
                  <c:v>8.3283500387656506</c:v>
                </c:pt>
                <c:pt idx="319">
                  <c:v>7.7999370379904915</c:v>
                </c:pt>
                <c:pt idx="320">
                  <c:v>7.4024582320977048</c:v>
                </c:pt>
                <c:pt idx="321">
                  <c:v>6.8039019126356015</c:v>
                </c:pt>
                <c:pt idx="322">
                  <c:v>6.5560621866083375</c:v>
                </c:pt>
                <c:pt idx="323">
                  <c:v>6.8974263375515443</c:v>
                </c:pt>
                <c:pt idx="324">
                  <c:v>6.5373573016251374</c:v>
                </c:pt>
                <c:pt idx="325">
                  <c:v>6.4064231067428077</c:v>
                </c:pt>
                <c:pt idx="326">
                  <c:v>6.2427553631398789</c:v>
                </c:pt>
                <c:pt idx="327">
                  <c:v>6.0042680796042074</c:v>
                </c:pt>
                <c:pt idx="328">
                  <c:v>5.7985143447891065</c:v>
                </c:pt>
                <c:pt idx="329">
                  <c:v>5.8639814422302665</c:v>
                </c:pt>
                <c:pt idx="330">
                  <c:v>5.7236948048563443</c:v>
                </c:pt>
                <c:pt idx="331">
                  <c:v>5.4337690876169029</c:v>
                </c:pt>
                <c:pt idx="332">
                  <c:v>5.1298147066400297</c:v>
                </c:pt>
                <c:pt idx="333">
                  <c:v>5.1344909278858335</c:v>
                </c:pt>
                <c:pt idx="334">
                  <c:v>5.0737000516904684</c:v>
                </c:pt>
                <c:pt idx="335">
                  <c:v>5.0129091754950945</c:v>
                </c:pt>
                <c:pt idx="336">
                  <c:v>5.0035567330035073</c:v>
                </c:pt>
                <c:pt idx="337">
                  <c:v>5.1719006978522195</c:v>
                </c:pt>
                <c:pt idx="338">
                  <c:v>8.0056907728056217</c:v>
                </c:pt>
                <c:pt idx="339">
                  <c:v>1.8143738433694994</c:v>
                </c:pt>
                <c:pt idx="340">
                  <c:v>6.2708126906146813</c:v>
                </c:pt>
                <c:pt idx="341">
                  <c:v>2.5672454639429207</c:v>
                </c:pt>
                <c:pt idx="342">
                  <c:v>6.4017468854970128</c:v>
                </c:pt>
                <c:pt idx="343">
                  <c:v>4.0916935900729721</c:v>
                </c:pt>
                <c:pt idx="344">
                  <c:v>5.1298147066400297</c:v>
                </c:pt>
                <c:pt idx="345">
                  <c:v>4.8539176531379686</c:v>
                </c:pt>
                <c:pt idx="346">
                  <c:v>5.4057117601421094</c:v>
                </c:pt>
                <c:pt idx="347">
                  <c:v>4.5125535021947485</c:v>
                </c:pt>
                <c:pt idx="348">
                  <c:v>5.5413221762702394</c:v>
                </c:pt>
              </c:numCache>
            </c:numRef>
          </c:yVal>
          <c:smooth val="0"/>
        </c:ser>
        <c:dLbls>
          <c:showLegendKey val="0"/>
          <c:showVal val="0"/>
          <c:showCatName val="0"/>
          <c:showSerName val="0"/>
          <c:showPercent val="0"/>
          <c:showBubbleSize val="0"/>
        </c:dLbls>
        <c:axId val="232867328"/>
        <c:axId val="232869248"/>
      </c:scatterChart>
      <c:valAx>
        <c:axId val="232867328"/>
        <c:scaling>
          <c:orientation val="minMax"/>
        </c:scaling>
        <c:delete val="0"/>
        <c:axPos val="b"/>
        <c:title>
          <c:tx>
            <c:rich>
              <a:bodyPr/>
              <a:lstStyle/>
              <a:p>
                <a:pPr>
                  <a:defRPr/>
                </a:pPr>
                <a:r>
                  <a:rPr lang="en-US" dirty="0" smtClean="0"/>
                  <a:t>TPV</a:t>
                </a:r>
                <a:endParaRPr lang="en-US" dirty="0"/>
              </a:p>
            </c:rich>
          </c:tx>
          <c:layout>
            <c:manualLayout>
              <c:xMode val="edge"/>
              <c:yMode val="edge"/>
              <c:x val="0.52352818185862227"/>
              <c:y val="0.89349235682855244"/>
            </c:manualLayout>
          </c:layout>
          <c:overlay val="0"/>
        </c:title>
        <c:numFmt formatCode="General" sourceLinked="1"/>
        <c:majorTickMark val="out"/>
        <c:minorTickMark val="none"/>
        <c:tickLblPos val="nextTo"/>
        <c:crossAx val="232869248"/>
        <c:crosses val="autoZero"/>
        <c:crossBetween val="midCat"/>
      </c:valAx>
      <c:valAx>
        <c:axId val="232869248"/>
        <c:scaling>
          <c:logBase val="10"/>
          <c:orientation val="minMax"/>
          <c:max val="1000"/>
          <c:min val="1"/>
        </c:scaling>
        <c:delete val="0"/>
        <c:axPos val="l"/>
        <c:title>
          <c:tx>
            <c:rich>
              <a:bodyPr rot="-5400000" vert="horz"/>
              <a:lstStyle/>
              <a:p>
                <a:pPr>
                  <a:defRPr/>
                </a:pPr>
                <a:r>
                  <a:rPr lang="en-US"/>
                  <a:t>Apparent Viscosity / cp</a:t>
                </a:r>
              </a:p>
            </c:rich>
          </c:tx>
          <c:layout>
            <c:manualLayout>
              <c:xMode val="edge"/>
              <c:yMode val="edge"/>
              <c:x val="0"/>
              <c:y val="0.15428774425108024"/>
            </c:manualLayout>
          </c:layout>
          <c:overlay val="0"/>
        </c:title>
        <c:numFmt formatCode="General" sourceLinked="1"/>
        <c:majorTickMark val="out"/>
        <c:minorTickMark val="none"/>
        <c:tickLblPos val="nextTo"/>
        <c:crossAx val="232867328"/>
        <c:crosses val="autoZero"/>
        <c:crossBetween val="midCat"/>
      </c:valAx>
      <c:spPr>
        <a:noFill/>
        <a:ln w="25400">
          <a:noFill/>
        </a:ln>
      </c:spPr>
    </c:plotArea>
    <c:legend>
      <c:legendPos val="r"/>
      <c:layout>
        <c:manualLayout>
          <c:xMode val="edge"/>
          <c:yMode val="edge"/>
          <c:x val="0.18318142227527925"/>
          <c:y val="6.4835149697124284E-2"/>
          <c:w val="0.28788602695849513"/>
          <c:h val="0.19173404543532449"/>
        </c:manualLayout>
      </c:layout>
      <c:overlay val="0"/>
    </c:legend>
    <c:plotVisOnly val="1"/>
    <c:dispBlanksAs val="gap"/>
    <c:showDLblsOverMax val="0"/>
  </c:chart>
  <c:txPr>
    <a:bodyPr/>
    <a:lstStyle/>
    <a:p>
      <a:pPr>
        <a:defRPr sz="1400" b="1"/>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0.34399</cdr:x>
      <cdr:y>0.18661</cdr:y>
    </cdr:from>
    <cdr:to>
      <cdr:x>0.91486</cdr:x>
      <cdr:y>0.3669</cdr:y>
    </cdr:to>
    <cdr:sp macro="" textlink="">
      <cdr:nvSpPr>
        <cdr:cNvPr id="2" name="TextBox 1"/>
        <cdr:cNvSpPr txBox="1"/>
      </cdr:nvSpPr>
      <cdr:spPr>
        <a:xfrm xmlns:a="http://schemas.openxmlformats.org/drawingml/2006/main">
          <a:off x="1640896" y="395495"/>
          <a:ext cx="2723104" cy="3821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latin typeface="Times New Roman" panose="02020603050405020304" pitchFamily="18" charset="0"/>
              <a:cs typeface="Times New Roman" panose="02020603050405020304" pitchFamily="18" charset="0"/>
            </a:rPr>
            <a:t>Positive Zeta Potential</a:t>
          </a:r>
          <a:endParaRPr lang="en-US" sz="18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0.34201</cdr:x>
      <cdr:y>0.54562</cdr:y>
    </cdr:from>
    <cdr:to>
      <cdr:x>0.91287</cdr:x>
      <cdr:y>0.72592</cdr:y>
    </cdr:to>
    <cdr:sp macro="" textlink="">
      <cdr:nvSpPr>
        <cdr:cNvPr id="3" name="TextBox 1"/>
        <cdr:cNvSpPr txBox="1"/>
      </cdr:nvSpPr>
      <cdr:spPr>
        <a:xfrm xmlns:a="http://schemas.openxmlformats.org/drawingml/2006/main">
          <a:off x="1631406" y="1156376"/>
          <a:ext cx="2723104" cy="3821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latin typeface="Times New Roman" panose="02020603050405020304" pitchFamily="18" charset="0"/>
              <a:cs typeface="Times New Roman" panose="02020603050405020304" pitchFamily="18" charset="0"/>
            </a:rPr>
            <a:t>Negative Zeta Potential</a:t>
          </a:r>
          <a:endParaRPr lang="en-US" sz="1800" b="1" dirty="0">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0.16364</cdr:x>
      <cdr:y>0.32143</cdr:y>
    </cdr:from>
    <cdr:to>
      <cdr:x>0.92727</cdr:x>
      <cdr:y>0.32143</cdr:y>
    </cdr:to>
    <cdr:sp macro="" textlink="">
      <cdr:nvSpPr>
        <cdr:cNvPr id="3" name="Straight Connector 2"/>
        <cdr:cNvSpPr/>
      </cdr:nvSpPr>
      <cdr:spPr>
        <a:xfrm xmlns:a="http://schemas.openxmlformats.org/drawingml/2006/main">
          <a:off x="685800" y="685800"/>
          <a:ext cx="3200400"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0.1741</cdr:x>
      <cdr:y>0.3</cdr:y>
    </cdr:from>
    <cdr:to>
      <cdr:x>0.87051</cdr:x>
      <cdr:y>0.3</cdr:y>
    </cdr:to>
    <cdr:sp macro="" textlink="">
      <cdr:nvSpPr>
        <cdr:cNvPr id="3" name="Straight Connector 2"/>
        <cdr:cNvSpPr/>
      </cdr:nvSpPr>
      <cdr:spPr>
        <a:xfrm xmlns:a="http://schemas.openxmlformats.org/drawingml/2006/main">
          <a:off x="762000" y="685800"/>
          <a:ext cx="3048000" cy="0"/>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7B9185-0863-4756-899F-B7BA90ECDD49}" type="datetimeFigureOut">
              <a:rPr lang="en-US" smtClean="0"/>
              <a:t>4/20/2014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30A746-D29B-49B0-B3D5-7E05D52FF178}" type="slidenum">
              <a:rPr lang="en-US" smtClean="0"/>
              <a:t>‹#›</a:t>
            </a:fld>
            <a:endParaRPr lang="en-US"/>
          </a:p>
        </p:txBody>
      </p:sp>
    </p:spTree>
    <p:extLst>
      <p:ext uri="{BB962C8B-B14F-4D97-AF65-F5344CB8AC3E}">
        <p14:creationId xmlns:p14="http://schemas.microsoft.com/office/powerpoint/2010/main" val="1908758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solubility depends on salinity, pH and temperature. At original pH, C12 in high salinity brine is</a:t>
            </a:r>
            <a:r>
              <a:rPr lang="en-US" baseline="0" dirty="0" smtClean="0"/>
              <a:t> not water-soluble. At pH=6, the cloud point is higher than 90 C. At pH=4, the cloud point is higher than 130 C.</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4</a:t>
            </a:fld>
            <a:endParaRPr lang="en-US"/>
          </a:p>
        </p:txBody>
      </p:sp>
    </p:spTree>
    <p:extLst>
      <p:ext uri="{BB962C8B-B14F-4D97-AF65-F5344CB8AC3E}">
        <p14:creationId xmlns:p14="http://schemas.microsoft.com/office/powerpoint/2010/main" val="554887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elevated</a:t>
            </a:r>
            <a:r>
              <a:rPr lang="en-US" baseline="0" dirty="0" smtClean="0"/>
              <a:t> temperature affects the foam strength by two competitive factors. The detrimental factor dominates the influence for C12/brine and CO2 foam at 120 ℃. Notice that the foam apparent viscosity is a weaker function of foam quality at elevated temperature compared to that at room temperature. This indicates the foam apparent viscosity was relatively steady at elevated temperature in SAG process. </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16</a:t>
            </a:fld>
            <a:endParaRPr lang="en-US"/>
          </a:p>
        </p:txBody>
      </p:sp>
    </p:spTree>
    <p:extLst>
      <p:ext uri="{BB962C8B-B14F-4D97-AF65-F5344CB8AC3E}">
        <p14:creationId xmlns:p14="http://schemas.microsoft.com/office/powerpoint/2010/main" val="24026883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6164EF6-1C11-49E7-8F75-5F4FF55860DC}"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salinity in high salinity brine was detrimental to the foam strength. That may be because the salinity has far exceeded the “optimal” salinity. </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33</a:t>
            </a:fld>
            <a:endParaRPr lang="en-US"/>
          </a:p>
        </p:txBody>
      </p:sp>
    </p:spTree>
    <p:extLst>
      <p:ext uri="{BB962C8B-B14F-4D97-AF65-F5344CB8AC3E}">
        <p14:creationId xmlns:p14="http://schemas.microsoft.com/office/powerpoint/2010/main" val="708465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Obvious</a:t>
            </a:r>
            <a:r>
              <a:rPr lang="en-US" baseline="0" dirty="0" smtClean="0"/>
              <a:t> mineral dissolution was observed in CO2 and water flooding. Thus, sufficient divalent </a:t>
            </a:r>
            <a:r>
              <a:rPr lang="en-US" baseline="0" dirty="0" err="1" smtClean="0"/>
              <a:t>cations</a:t>
            </a:r>
            <a:r>
              <a:rPr lang="en-US" baseline="0" dirty="0" smtClean="0"/>
              <a:t> should be added in brine to prevent the formation damage.</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34</a:t>
            </a:fld>
            <a:endParaRPr lang="en-US"/>
          </a:p>
        </p:txBody>
      </p:sp>
    </p:spTree>
    <p:extLst>
      <p:ext uri="{BB962C8B-B14F-4D97-AF65-F5344CB8AC3E}">
        <p14:creationId xmlns:p14="http://schemas.microsoft.com/office/powerpoint/2010/main" val="30798951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transition pH of BCG is</a:t>
            </a:r>
            <a:r>
              <a:rPr lang="en-US" baseline="0" dirty="0" smtClean="0"/>
              <a:t> shifted down in the presence of C12. Because C12 micelle carries positive charge, which repels the H+ ions. pH in bulk phase is lower than on micelle surface. And the pH measured by electrode is bulk phase pH, pH demonstrated by BCG is micelle pH, which results in the apparent pH is shifted down in the presence of C12.  The fine bubbles filled most of the tube in foam flooding at 3 and 4 PV, but the color is still green. That indicates the pH was between 3.1-4.1 and C12 is water-soluble in CO2 foam flooding.</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35</a:t>
            </a:fld>
            <a:endParaRPr lang="en-US"/>
          </a:p>
        </p:txBody>
      </p:sp>
    </p:spTree>
    <p:extLst>
      <p:ext uri="{BB962C8B-B14F-4D97-AF65-F5344CB8AC3E}">
        <p14:creationId xmlns:p14="http://schemas.microsoft.com/office/powerpoint/2010/main" val="1164061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transition pH of BCG is</a:t>
            </a:r>
            <a:r>
              <a:rPr lang="en-US" baseline="0" dirty="0" smtClean="0"/>
              <a:t> shifted down in the presence of C12. Because C12 micelle carries positive charge, which repels the H+ ions. pH in bulk phase is lower than on micelle surface. And the pH measured by electrode is bulk phase pH, pH demonstrated by BCG is micelle pH, which results in the apparent pH is shifted down in the presence of C12.  The fine bubbles filled most of the tube in foam flooding at 3 and 4 PV, but the color is still green. That indicates the pH was between 3.1-4.1 and C12 is water-soluble in CO2 foam flooding.</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36</a:t>
            </a:fld>
            <a:endParaRPr lang="en-US"/>
          </a:p>
        </p:txBody>
      </p:sp>
    </p:spTree>
    <p:extLst>
      <p:ext uri="{BB962C8B-B14F-4D97-AF65-F5344CB8AC3E}">
        <p14:creationId xmlns:p14="http://schemas.microsoft.com/office/powerpoint/2010/main" val="1164061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equilibrium pH of brine-dolomite system</a:t>
            </a:r>
            <a:r>
              <a:rPr lang="en-US" baseline="0" dirty="0" smtClean="0"/>
              <a:t> without CO2 is high, which results in the insolubility of C12 and plug of the core. The equilibrium pH is reduced to around 4 with 3400 psi CO2, which indicates the solubility of C12 can be maintained during CO2 flooding. Thus, a slug of CO2 should be injected to acidify the system, before injecting C12 solution. BTW, the pH was calculated by PHREEQC software. We verified the calculated pH with experiments as discussed later.</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5</a:t>
            </a:fld>
            <a:endParaRPr lang="en-US"/>
          </a:p>
        </p:txBody>
      </p:sp>
    </p:spTree>
    <p:extLst>
      <p:ext uri="{BB962C8B-B14F-4D97-AF65-F5344CB8AC3E}">
        <p14:creationId xmlns:p14="http://schemas.microsoft.com/office/powerpoint/2010/main" val="1943800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Core holder and BPR was</a:t>
            </a:r>
            <a:r>
              <a:rPr lang="en-US" baseline="0" dirty="0" smtClean="0"/>
              <a:t> designed by Maura. The whole setup was designed and built-up by ourselves. The </a:t>
            </a:r>
            <a:r>
              <a:rPr lang="en-US" baseline="0" dirty="0" err="1" smtClean="0"/>
              <a:t>hastelloy</a:t>
            </a:r>
            <a:r>
              <a:rPr lang="en-US" baseline="0" dirty="0" smtClean="0"/>
              <a:t> parts came from Autoclave, other SS parts came from Swagelok. The </a:t>
            </a:r>
            <a:r>
              <a:rPr lang="en-US" baseline="0" dirty="0" err="1" smtClean="0"/>
              <a:t>o-ring</a:t>
            </a:r>
            <a:r>
              <a:rPr lang="en-US" baseline="0" dirty="0" smtClean="0"/>
              <a:t> in check valves and relief valves were </a:t>
            </a:r>
            <a:r>
              <a:rPr lang="en-US" baseline="0" dirty="0" err="1" smtClean="0"/>
              <a:t>Kalreze</a:t>
            </a:r>
            <a:r>
              <a:rPr lang="en-US" baseline="0" dirty="0" smtClean="0"/>
              <a:t> </a:t>
            </a:r>
            <a:r>
              <a:rPr lang="en-US" baseline="0" dirty="0" err="1" smtClean="0"/>
              <a:t>o-ring</a:t>
            </a:r>
            <a:r>
              <a:rPr lang="en-US" baseline="0" dirty="0" smtClean="0"/>
              <a:t>, which can tolerate CO2</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9</a:t>
            </a:fld>
            <a:endParaRPr lang="en-US"/>
          </a:p>
        </p:txBody>
      </p:sp>
    </p:spTree>
    <p:extLst>
      <p:ext uri="{BB962C8B-B14F-4D97-AF65-F5344CB8AC3E}">
        <p14:creationId xmlns:p14="http://schemas.microsoft.com/office/powerpoint/2010/main" val="716721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C12 is water-soluble</a:t>
            </a:r>
            <a:r>
              <a:rPr lang="en-US" baseline="0" dirty="0" smtClean="0"/>
              <a:t> at reservoir conditions in CO</a:t>
            </a:r>
            <a:r>
              <a:rPr lang="en-US" baseline="-25000" dirty="0" smtClean="0"/>
              <a:t>2</a:t>
            </a:r>
            <a:r>
              <a:rPr lang="en-US" baseline="0" dirty="0" smtClean="0"/>
              <a:t> flooding. To maintain C12’s solubility at injection condition (atmosphere conditions, room temperature, exposed to the air), CO2 was purged on the top of C12 solution to reduce the pH to obtain clear solution. WAG was conducted first to get the reference line and acidify the core system, and then C12/DI and CO</a:t>
            </a:r>
            <a:r>
              <a:rPr lang="en-US" baseline="-25000" dirty="0" smtClean="0"/>
              <a:t>2</a:t>
            </a:r>
            <a:r>
              <a:rPr lang="en-US" baseline="0" dirty="0" smtClean="0"/>
              <a:t> were co-injected at 4 </a:t>
            </a:r>
            <a:r>
              <a:rPr lang="en-US" baseline="0" dirty="0" err="1" smtClean="0"/>
              <a:t>ft</a:t>
            </a:r>
            <a:r>
              <a:rPr lang="en-US" baseline="0" dirty="0" smtClean="0"/>
              <a:t>/day and the same foam quality. The average value at the plateau was taken as the foam apparent viscosity.</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10</a:t>
            </a:fld>
            <a:endParaRPr lang="en-US"/>
          </a:p>
        </p:txBody>
      </p:sp>
    </p:spTree>
    <p:extLst>
      <p:ext uri="{BB962C8B-B14F-4D97-AF65-F5344CB8AC3E}">
        <p14:creationId xmlns:p14="http://schemas.microsoft.com/office/powerpoint/2010/main" val="416330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foam strength increases</a:t>
            </a:r>
            <a:r>
              <a:rPr lang="en-US" baseline="0" dirty="0" smtClean="0"/>
              <a:t> with foam quality in “low-quality” regime, reaches the maximum at transition foam quality, and decreases with foam quality in “high-quality” regime. In low-quality regime, the foam bubbles can be assumed to be a constant. Thus, the bubble population increases with foam quality, which results in the increase of foam apparent viscosity. But the water saturation decreases with foam growth. As the water saturation approaches a critical water saturation, the limiting capillary pressure is reached, which results in a abrupt coalescence of foam to maintain the water saturation at or above the critical value. Thus, the increase of foam quality results in the more coalescence and destruction of foam in high-quality regime. </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11</a:t>
            </a:fld>
            <a:endParaRPr lang="en-US"/>
          </a:p>
        </p:txBody>
      </p:sp>
    </p:spTree>
    <p:extLst>
      <p:ext uri="{BB962C8B-B14F-4D97-AF65-F5344CB8AC3E}">
        <p14:creationId xmlns:p14="http://schemas.microsoft.com/office/powerpoint/2010/main" val="3074540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Similar to C12/DI water and CO2 foam. Brine alternating CO2 was injected, and then C12/brine and</a:t>
            </a:r>
            <a:r>
              <a:rPr lang="en-US" baseline="0" dirty="0" smtClean="0"/>
              <a:t> CO</a:t>
            </a:r>
            <a:r>
              <a:rPr lang="en-US" baseline="-25000" dirty="0" smtClean="0"/>
              <a:t>2</a:t>
            </a:r>
            <a:r>
              <a:rPr lang="en-US" baseline="0" dirty="0" smtClean="0"/>
              <a:t> were co-injected at 4 </a:t>
            </a:r>
            <a:r>
              <a:rPr lang="en-US" baseline="0" dirty="0" err="1" smtClean="0"/>
              <a:t>ft</a:t>
            </a:r>
            <a:r>
              <a:rPr lang="en-US" baseline="0" dirty="0" smtClean="0"/>
              <a:t>/day. But salt precipitation was observed at high foam quality. The discontinued point indicates the pumps were stopped for a while. After the 1</a:t>
            </a:r>
            <a:r>
              <a:rPr lang="en-US" baseline="30000" dirty="0" smtClean="0"/>
              <a:t>st</a:t>
            </a:r>
            <a:r>
              <a:rPr lang="en-US" baseline="0" dirty="0" smtClean="0"/>
              <a:t> discontinued point, the foam apparent viscosity didn’t change. But after the 2</a:t>
            </a:r>
            <a:r>
              <a:rPr lang="en-US" baseline="30000" dirty="0" smtClean="0"/>
              <a:t>nd</a:t>
            </a:r>
            <a:r>
              <a:rPr lang="en-US" baseline="0" dirty="0" smtClean="0"/>
              <a:t> and 3</a:t>
            </a:r>
            <a:r>
              <a:rPr lang="en-US" baseline="30000" dirty="0" smtClean="0"/>
              <a:t>rd</a:t>
            </a:r>
            <a:r>
              <a:rPr lang="en-US" baseline="0" dirty="0" smtClean="0"/>
              <a:t> discontinued point, the foam apparent viscosity abruptly increased. That’s because that at the 1</a:t>
            </a:r>
            <a:r>
              <a:rPr lang="en-US" baseline="30000" dirty="0" smtClean="0"/>
              <a:t>st</a:t>
            </a:r>
            <a:r>
              <a:rPr lang="en-US" baseline="0" dirty="0" smtClean="0"/>
              <a:t> discontinued point, the water saturation in the core is still high because strong foam wasn’t generated. Thus, the evaporation of water to CO2 didn’t result in the salt precipitation. But at the 2</a:t>
            </a:r>
            <a:r>
              <a:rPr lang="en-US" baseline="30000" dirty="0" smtClean="0"/>
              <a:t>nd</a:t>
            </a:r>
            <a:r>
              <a:rPr lang="en-US" baseline="0" dirty="0" smtClean="0"/>
              <a:t> and 3</a:t>
            </a:r>
            <a:r>
              <a:rPr lang="en-US" baseline="30000" dirty="0" smtClean="0"/>
              <a:t>rd</a:t>
            </a:r>
            <a:r>
              <a:rPr lang="en-US" baseline="0" dirty="0" smtClean="0"/>
              <a:t> discontinued point, the water saturation is reduced. Thus, the evaporation of water to dry CO2 is significant due to the high CO2 volumetric fraction and results in the precipitation of salt.</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12</a:t>
            </a:fld>
            <a:endParaRPr lang="en-US"/>
          </a:p>
        </p:txBody>
      </p:sp>
    </p:spTree>
    <p:extLst>
      <p:ext uri="{BB962C8B-B14F-4D97-AF65-F5344CB8AC3E}">
        <p14:creationId xmlns:p14="http://schemas.microsoft.com/office/powerpoint/2010/main" val="133471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0" fontAlgn="base" hangingPunct="0">
              <a:spcBef>
                <a:spcPct val="30000"/>
              </a:spcBef>
              <a:spcAft>
                <a:spcPct val="0"/>
              </a:spcAft>
              <a:defRPr/>
            </a:pPr>
            <a:r>
              <a:rPr lang="en-US" dirty="0" smtClean="0"/>
              <a:t>Note: two competitive</a:t>
            </a:r>
            <a:r>
              <a:rPr lang="en-US" baseline="0" dirty="0" smtClean="0"/>
              <a:t> factors determine the salinity influence on foam strength. The electric repulsion between surfactant molecules can be reduced by electrolyte, which results in the increase of the packing density of surfactants on the water-gas interface and stabilize the foam. Simultaneously, the electric repulsion of double layers in film plateau is reduced by electrolyte, which results in the decrease of disjoining pressure to destabilize foam.</a:t>
            </a:r>
            <a:endParaRPr lang="en-US" dirty="0" smtClean="0"/>
          </a:p>
          <a:p>
            <a:r>
              <a:rPr lang="en-US" dirty="0" smtClean="0"/>
              <a:t>The maximum disjoining pressure increases with electrolyte</a:t>
            </a:r>
            <a:r>
              <a:rPr lang="en-US" baseline="0" dirty="0" smtClean="0"/>
              <a:t> (</a:t>
            </a:r>
            <a:r>
              <a:rPr lang="en-US" baseline="0" dirty="0" err="1" smtClean="0"/>
              <a:t>NaCl</a:t>
            </a:r>
            <a:r>
              <a:rPr lang="en-US" baseline="0" dirty="0" smtClean="0"/>
              <a:t>) concentration, reaches a maximum at a “optimal” salinity, and decreases with electrolyte concentration. The “optimal” salinity here is not the same as the optimal salinity in phase behavior measurements. The foam strength and stability should have the same trend as disjoining pressure does.</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13</a:t>
            </a:fld>
            <a:endParaRPr lang="en-US"/>
          </a:p>
        </p:txBody>
      </p:sp>
    </p:spTree>
    <p:extLst>
      <p:ext uri="{BB962C8B-B14F-4D97-AF65-F5344CB8AC3E}">
        <p14:creationId xmlns:p14="http://schemas.microsoft.com/office/powerpoint/2010/main" val="283090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Salinity in brine is favorable for C12 and CO2 foam,</a:t>
            </a:r>
            <a:r>
              <a:rPr lang="en-US" baseline="0" dirty="0" smtClean="0"/>
              <a:t> which indicates the salinity in brine is around the “optimal” salinity for maximum disjoining pressure. So, the foam is more stable in brine.</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14</a:t>
            </a:fld>
            <a:endParaRPr lang="en-US"/>
          </a:p>
        </p:txBody>
      </p:sp>
    </p:spTree>
    <p:extLst>
      <p:ext uri="{BB962C8B-B14F-4D97-AF65-F5344CB8AC3E}">
        <p14:creationId xmlns:p14="http://schemas.microsoft.com/office/powerpoint/2010/main" val="283090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C12/brine and CO2 can generate foam at elevated T.</a:t>
            </a:r>
            <a:r>
              <a:rPr lang="en-US" baseline="0" dirty="0" smtClean="0"/>
              <a:t> Minimum pressure gradient (10psi/</a:t>
            </a:r>
            <a:r>
              <a:rPr lang="en-US" baseline="0" dirty="0" err="1" smtClean="0"/>
              <a:t>ft</a:t>
            </a:r>
            <a:r>
              <a:rPr lang="en-US" baseline="0" dirty="0" smtClean="0"/>
              <a:t>) was observed. The co-injection starts at 4 </a:t>
            </a:r>
            <a:r>
              <a:rPr lang="en-US" baseline="0" dirty="0" err="1" smtClean="0"/>
              <a:t>ft</a:t>
            </a:r>
            <a:r>
              <a:rPr lang="en-US" baseline="0" dirty="0" smtClean="0"/>
              <a:t>/day. The pressure gradient is lower than 10 psi/</a:t>
            </a:r>
            <a:r>
              <a:rPr lang="en-US" baseline="0" dirty="0" err="1" smtClean="0"/>
              <a:t>ft</a:t>
            </a:r>
            <a:r>
              <a:rPr lang="en-US" baseline="0" dirty="0" smtClean="0"/>
              <a:t>, no strong foam was generated. Inject fluids at 8 </a:t>
            </a:r>
            <a:r>
              <a:rPr lang="en-US" baseline="0" dirty="0" err="1" smtClean="0"/>
              <a:t>ft</a:t>
            </a:r>
            <a:r>
              <a:rPr lang="en-US" baseline="0" dirty="0" smtClean="0"/>
              <a:t>/day, the foam was readily generated due to the high pressure gradient. The foam kept generating after the flow rate was switched back to 4 </a:t>
            </a:r>
            <a:r>
              <a:rPr lang="en-US" baseline="0" dirty="0" err="1" smtClean="0"/>
              <a:t>ft</a:t>
            </a:r>
            <a:r>
              <a:rPr lang="en-US" baseline="0" dirty="0" smtClean="0"/>
              <a:t>/day. Although the pressure gradient is higher at 8 </a:t>
            </a:r>
            <a:r>
              <a:rPr lang="en-US" baseline="0" dirty="0" err="1" smtClean="0"/>
              <a:t>ft</a:t>
            </a:r>
            <a:r>
              <a:rPr lang="en-US" baseline="0" dirty="0" smtClean="0"/>
              <a:t>/day, but the foam apparent viscosity is low due to the shear-thinning effect. The shear-thinning effect allows the high </a:t>
            </a:r>
            <a:r>
              <a:rPr lang="en-US" baseline="0" dirty="0" err="1" smtClean="0"/>
              <a:t>injectivity</a:t>
            </a:r>
            <a:r>
              <a:rPr lang="en-US" baseline="0" dirty="0" smtClean="0"/>
              <a:t> near the well bore zone, and stronger foam existing in the deep reservoir.</a:t>
            </a:r>
            <a:endParaRPr lang="en-US" dirty="0"/>
          </a:p>
        </p:txBody>
      </p:sp>
      <p:sp>
        <p:nvSpPr>
          <p:cNvPr id="4" name="Slide Number Placeholder 3"/>
          <p:cNvSpPr>
            <a:spLocks noGrp="1"/>
          </p:cNvSpPr>
          <p:nvPr>
            <p:ph type="sldNum" sz="quarter" idx="10"/>
          </p:nvPr>
        </p:nvSpPr>
        <p:spPr/>
        <p:txBody>
          <a:bodyPr/>
          <a:lstStyle/>
          <a:p>
            <a:pPr>
              <a:defRPr/>
            </a:pPr>
            <a:fld id="{90A0637D-6E2B-4BAF-9DAC-8BA335C8CAEA}" type="slidenum">
              <a:rPr lang="en-US" smtClean="0"/>
              <a:pPr>
                <a:defRPr/>
              </a:pPr>
              <a:t>15</a:t>
            </a:fld>
            <a:endParaRPr lang="en-US"/>
          </a:p>
        </p:txBody>
      </p:sp>
    </p:spTree>
    <p:extLst>
      <p:ext uri="{BB962C8B-B14F-4D97-AF65-F5344CB8AC3E}">
        <p14:creationId xmlns:p14="http://schemas.microsoft.com/office/powerpoint/2010/main" val="169140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950FC-469E-47F8-A923-1BABEE1F2956}" type="datetime1">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63080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61ACB1-9FB9-4056-ADBF-428F1B3076FD}" type="datetime1">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3153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D55E35-6DDC-4278-B691-8F2FB3EEFD70}" type="datetime1">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203825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F71C40-B926-44E1-B322-EF1EA458F514}" type="datetime1">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1477958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EC09E9-45C0-4084-8C7F-E1A6D165DB15}" type="datetime1">
              <a:rPr lang="en-US" smtClean="0"/>
              <a:t>4/20/2014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394047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C47BCE-EE71-440B-8BA1-E1D022F586FC}" type="datetime1">
              <a:rPr lang="en-US" smtClean="0"/>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1314982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B4B3D6-1EA8-46A8-8880-76118E3F9C61}" type="datetime1">
              <a:rPr lang="en-US" smtClean="0"/>
              <a:t>4/20/2014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547919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ED939-4FE7-463C-89C8-D09C6D4A2FE0}" type="datetime1">
              <a:rPr lang="en-US" smtClean="0"/>
              <a:t>4/20/2014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296103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784A9-6227-471E-90AE-EB722913C47E}" type="datetime1">
              <a:rPr lang="en-US" smtClean="0"/>
              <a:t>4/20/2014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1974561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7596F8-D781-4E7C-AB48-DEDF973BD743}" type="datetime1">
              <a:rPr lang="en-US" smtClean="0"/>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129753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E81AF-D982-4183-8155-E8C94BFCBEE8}" type="datetime1">
              <a:rPr lang="en-US" smtClean="0"/>
              <a:t>4/20/2014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F77992-3F82-4E3F-B8F1-295D05081C19}" type="slidenum">
              <a:rPr lang="en-US" smtClean="0"/>
              <a:t>‹#›</a:t>
            </a:fld>
            <a:endParaRPr lang="en-US"/>
          </a:p>
        </p:txBody>
      </p:sp>
    </p:spTree>
    <p:extLst>
      <p:ext uri="{BB962C8B-B14F-4D97-AF65-F5344CB8AC3E}">
        <p14:creationId xmlns:p14="http://schemas.microsoft.com/office/powerpoint/2010/main" val="925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851BB6-B44A-4EDF-A6EF-0377857F7B27}" type="datetime1">
              <a:rPr lang="en-US" smtClean="0"/>
              <a:t>4/20/2014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77992-3F82-4E3F-B8F1-295D05081C19}" type="slidenum">
              <a:rPr lang="en-US" smtClean="0"/>
              <a:t>‹#›</a:t>
            </a:fld>
            <a:endParaRPr lang="en-US"/>
          </a:p>
        </p:txBody>
      </p:sp>
    </p:spTree>
    <p:extLst>
      <p:ext uri="{BB962C8B-B14F-4D97-AF65-F5344CB8AC3E}">
        <p14:creationId xmlns:p14="http://schemas.microsoft.com/office/powerpoint/2010/main" val="180729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0.png"/></Relationships>
</file>

<file path=ppt/slides/_rels/slide24.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10.png"/><Relationship Id="rId7"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24.png"/><Relationship Id="rId4" Type="http://schemas.openxmlformats.org/officeDocument/2006/relationships/image" Target="../media/image120.png"/></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0.png"/><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0.png"/></Relationships>
</file>

<file path=ppt/slides/_rels/slide32.xml.rels><?xml version="1.0" encoding="UTF-8" standalone="yes"?>
<Relationships xmlns="http://schemas.openxmlformats.org/package/2006/relationships"><Relationship Id="rId3"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685800"/>
            <a:ext cx="9067800" cy="2057400"/>
          </a:xfrm>
        </p:spPr>
        <p:txBody>
          <a:bodyPr>
            <a:normAutofit fontScale="90000"/>
          </a:bodyPr>
          <a:lstStyle/>
          <a:p>
            <a:r>
              <a:rPr lang="en-US" b="1" dirty="0"/>
              <a:t>CO</a:t>
            </a:r>
            <a:r>
              <a:rPr lang="en-US" b="1" baseline="-25000" dirty="0"/>
              <a:t>2</a:t>
            </a:r>
            <a:r>
              <a:rPr lang="en-US" b="1" dirty="0"/>
              <a:t> Foam Mobility Control at Reservoir Conditions: High Temperature, High Salinity and Carbonate Reservoirs</a:t>
            </a:r>
          </a:p>
        </p:txBody>
      </p:sp>
      <p:sp>
        <p:nvSpPr>
          <p:cNvPr id="3" name="Subtitle 2"/>
          <p:cNvSpPr>
            <a:spLocks noGrp="1"/>
          </p:cNvSpPr>
          <p:nvPr>
            <p:ph type="subTitle" idx="1"/>
          </p:nvPr>
        </p:nvSpPr>
        <p:spPr>
          <a:xfrm>
            <a:off x="304800" y="2895600"/>
            <a:ext cx="8610600" cy="3886200"/>
          </a:xfrm>
        </p:spPr>
        <p:txBody>
          <a:bodyPr>
            <a:noAutofit/>
          </a:bodyPr>
          <a:lstStyle/>
          <a:p>
            <a:pPr>
              <a:lnSpc>
                <a:spcPct val="134000"/>
              </a:lnSpc>
              <a:spcBef>
                <a:spcPts val="1200"/>
              </a:spcBef>
              <a:spcAft>
                <a:spcPts val="1200"/>
              </a:spcAft>
            </a:pPr>
            <a:r>
              <a:rPr lang="en-US" sz="2600" dirty="0" smtClean="0">
                <a:solidFill>
                  <a:schemeClr val="tx1"/>
                </a:solidFill>
              </a:rPr>
              <a:t>Presented by </a:t>
            </a:r>
            <a:r>
              <a:rPr lang="en-US" sz="2600" b="1" dirty="0" err="1" smtClean="0">
                <a:solidFill>
                  <a:schemeClr val="tx1"/>
                </a:solidFill>
              </a:rPr>
              <a:t>Leyu</a:t>
            </a:r>
            <a:r>
              <a:rPr lang="en-US" sz="2600" b="1" dirty="0" smtClean="0">
                <a:solidFill>
                  <a:schemeClr val="tx1"/>
                </a:solidFill>
              </a:rPr>
              <a:t> Cui</a:t>
            </a:r>
            <a:r>
              <a:rPr lang="en-US" sz="2600" b="1" baseline="30000" dirty="0" smtClean="0">
                <a:solidFill>
                  <a:schemeClr val="tx1"/>
                </a:solidFill>
              </a:rPr>
              <a:t>1</a:t>
            </a:r>
            <a:endParaRPr lang="en-US" sz="2600" b="1" dirty="0" smtClean="0">
              <a:solidFill>
                <a:schemeClr val="tx1"/>
              </a:solidFill>
            </a:endParaRPr>
          </a:p>
          <a:p>
            <a:pPr>
              <a:lnSpc>
                <a:spcPct val="134000"/>
              </a:lnSpc>
              <a:spcAft>
                <a:spcPts val="1200"/>
              </a:spcAft>
            </a:pPr>
            <a:r>
              <a:rPr lang="en-US" sz="1800" b="1" dirty="0">
                <a:solidFill>
                  <a:schemeClr val="tx1"/>
                </a:solidFill>
              </a:rPr>
              <a:t>George Hirasaki</a:t>
            </a:r>
            <a:r>
              <a:rPr lang="en-US" sz="1800" b="1" baseline="30000" dirty="0">
                <a:solidFill>
                  <a:schemeClr val="tx1"/>
                </a:solidFill>
              </a:rPr>
              <a:t>1</a:t>
            </a:r>
            <a:r>
              <a:rPr lang="en-US" sz="1800" b="1" dirty="0">
                <a:solidFill>
                  <a:schemeClr val="tx1"/>
                </a:solidFill>
              </a:rPr>
              <a:t>,</a:t>
            </a:r>
            <a:r>
              <a:rPr lang="en-US" sz="1800" dirty="0">
                <a:solidFill>
                  <a:schemeClr val="tx1"/>
                </a:solidFill>
              </a:rPr>
              <a:t> </a:t>
            </a:r>
            <a:r>
              <a:rPr lang="en-US" sz="1800" b="1" dirty="0" err="1">
                <a:solidFill>
                  <a:schemeClr val="tx1"/>
                </a:solidFill>
              </a:rPr>
              <a:t>Yunshen</a:t>
            </a:r>
            <a:r>
              <a:rPr lang="en-US" sz="1800" b="1" dirty="0">
                <a:solidFill>
                  <a:schemeClr val="tx1"/>
                </a:solidFill>
              </a:rPr>
              <a:t> Chen</a:t>
            </a:r>
            <a:r>
              <a:rPr lang="en-US" sz="1800" b="1" baseline="30000" dirty="0">
                <a:solidFill>
                  <a:schemeClr val="tx1"/>
                </a:solidFill>
              </a:rPr>
              <a:t>2</a:t>
            </a:r>
            <a:r>
              <a:rPr lang="en-US" sz="1800" b="1" dirty="0">
                <a:solidFill>
                  <a:schemeClr val="tx1"/>
                </a:solidFill>
              </a:rPr>
              <a:t>, </a:t>
            </a:r>
            <a:r>
              <a:rPr lang="en-US" sz="1800" b="1" dirty="0" err="1">
                <a:solidFill>
                  <a:schemeClr val="tx1"/>
                </a:solidFill>
              </a:rPr>
              <a:t>Amro</a:t>
            </a:r>
            <a:r>
              <a:rPr lang="en-US" sz="1800" b="1" dirty="0">
                <a:solidFill>
                  <a:schemeClr val="tx1"/>
                </a:solidFill>
              </a:rPr>
              <a:t> Elhag</a:t>
            </a:r>
            <a:r>
              <a:rPr lang="en-US" sz="1800" b="1" baseline="30000" dirty="0">
                <a:solidFill>
                  <a:schemeClr val="tx1"/>
                </a:solidFill>
              </a:rPr>
              <a:t>2</a:t>
            </a:r>
            <a:r>
              <a:rPr lang="en-US" sz="1800" b="1" dirty="0">
                <a:solidFill>
                  <a:schemeClr val="tx1"/>
                </a:solidFill>
              </a:rPr>
              <a:t>, Ahmed A. Abdala</a:t>
            </a:r>
            <a:r>
              <a:rPr lang="en-US" sz="1800" b="1" baseline="30000" dirty="0">
                <a:solidFill>
                  <a:schemeClr val="tx1"/>
                </a:solidFill>
              </a:rPr>
              <a:t>3</a:t>
            </a:r>
            <a:r>
              <a:rPr lang="en-US" sz="1800" b="1" dirty="0">
                <a:solidFill>
                  <a:schemeClr val="tx1"/>
                </a:solidFill>
              </a:rPr>
              <a:t>, Lucas J. Lu</a:t>
            </a:r>
            <a:r>
              <a:rPr lang="en-US" sz="1800" b="1" baseline="30000" dirty="0">
                <a:solidFill>
                  <a:schemeClr val="tx1"/>
                </a:solidFill>
              </a:rPr>
              <a:t>1,3</a:t>
            </a:r>
            <a:r>
              <a:rPr lang="en-US" sz="1800" b="1" dirty="0">
                <a:solidFill>
                  <a:schemeClr val="tx1"/>
                </a:solidFill>
              </a:rPr>
              <a:t>, Maura Puerto</a:t>
            </a:r>
            <a:r>
              <a:rPr lang="en-US" sz="1800" b="1" baseline="30000" dirty="0">
                <a:solidFill>
                  <a:schemeClr val="tx1"/>
                </a:solidFill>
              </a:rPr>
              <a:t>1</a:t>
            </a:r>
            <a:r>
              <a:rPr lang="en-US" sz="1800" b="1" dirty="0">
                <a:solidFill>
                  <a:schemeClr val="tx1"/>
                </a:solidFill>
              </a:rPr>
              <a:t>, Kun Ma</a:t>
            </a:r>
            <a:r>
              <a:rPr lang="en-US" sz="1800" b="1" baseline="30000" dirty="0">
                <a:solidFill>
                  <a:schemeClr val="tx1"/>
                </a:solidFill>
              </a:rPr>
              <a:t>1*</a:t>
            </a:r>
            <a:r>
              <a:rPr lang="en-US" sz="1800" b="1" dirty="0">
                <a:solidFill>
                  <a:schemeClr val="tx1"/>
                </a:solidFill>
              </a:rPr>
              <a:t>, Ivan Tanakov</a:t>
            </a:r>
            <a:r>
              <a:rPr lang="en-US" sz="1800" b="1" baseline="30000" dirty="0">
                <a:solidFill>
                  <a:schemeClr val="tx1"/>
                </a:solidFill>
              </a:rPr>
              <a:t>1</a:t>
            </a:r>
            <a:r>
              <a:rPr lang="en-US" sz="1800" b="1" dirty="0">
                <a:solidFill>
                  <a:schemeClr val="tx1"/>
                </a:solidFill>
              </a:rPr>
              <a:t>, Ramesh Pudasaini</a:t>
            </a:r>
            <a:r>
              <a:rPr lang="en-US" sz="1800" b="1" baseline="30000" dirty="0">
                <a:solidFill>
                  <a:schemeClr val="tx1"/>
                </a:solidFill>
              </a:rPr>
              <a:t>1</a:t>
            </a:r>
            <a:r>
              <a:rPr lang="en-US" sz="1800" b="1" dirty="0">
                <a:solidFill>
                  <a:schemeClr val="tx1"/>
                </a:solidFill>
              </a:rPr>
              <a:t>, Keith P. Johnston</a:t>
            </a:r>
            <a:r>
              <a:rPr lang="en-US" sz="1800" b="1" baseline="30000" dirty="0">
                <a:solidFill>
                  <a:schemeClr val="tx1"/>
                </a:solidFill>
              </a:rPr>
              <a:t>2</a:t>
            </a:r>
            <a:r>
              <a:rPr lang="en-US" sz="1800" b="1" dirty="0">
                <a:solidFill>
                  <a:schemeClr val="tx1"/>
                </a:solidFill>
              </a:rPr>
              <a:t>, and </a:t>
            </a:r>
            <a:r>
              <a:rPr lang="en-US" sz="1800" b="1" dirty="0" err="1">
                <a:solidFill>
                  <a:schemeClr val="tx1"/>
                </a:solidFill>
              </a:rPr>
              <a:t>Sibani</a:t>
            </a:r>
            <a:r>
              <a:rPr lang="en-US" sz="1800" b="1" dirty="0">
                <a:solidFill>
                  <a:schemeClr val="tx1"/>
                </a:solidFill>
              </a:rPr>
              <a:t> L. </a:t>
            </a:r>
            <a:r>
              <a:rPr lang="en-US" sz="1800" b="1" dirty="0" smtClean="0">
                <a:solidFill>
                  <a:schemeClr val="tx1"/>
                </a:solidFill>
              </a:rPr>
              <a:t>Biswal</a:t>
            </a:r>
            <a:r>
              <a:rPr lang="en-US" sz="1800" b="1" baseline="30000" dirty="0" smtClean="0">
                <a:solidFill>
                  <a:schemeClr val="tx1"/>
                </a:solidFill>
              </a:rPr>
              <a:t>1</a:t>
            </a:r>
          </a:p>
          <a:p>
            <a:pPr>
              <a:lnSpc>
                <a:spcPct val="134000"/>
              </a:lnSpc>
              <a:spcBef>
                <a:spcPts val="0"/>
              </a:spcBef>
              <a:spcAft>
                <a:spcPts val="1200"/>
              </a:spcAft>
            </a:pPr>
            <a:r>
              <a:rPr lang="en-US" sz="1800" b="1" dirty="0" smtClean="0">
                <a:solidFill>
                  <a:schemeClr val="bg1">
                    <a:lumMod val="50000"/>
                  </a:schemeClr>
                </a:solidFill>
              </a:rPr>
              <a:t>1 </a:t>
            </a:r>
            <a:r>
              <a:rPr lang="en-US" sz="1800" b="1" dirty="0">
                <a:solidFill>
                  <a:schemeClr val="bg1">
                    <a:lumMod val="50000"/>
                  </a:schemeClr>
                </a:solidFill>
              </a:rPr>
              <a:t>Rice University; 2 University of Texas at Austin; 3 the Petroleum Institute at Abu Dhabi; </a:t>
            </a:r>
            <a:r>
              <a:rPr lang="en-US" sz="1800" b="1" dirty="0" smtClean="0">
                <a:solidFill>
                  <a:schemeClr val="bg1">
                    <a:lumMod val="50000"/>
                  </a:schemeClr>
                </a:solidFill>
              </a:rPr>
              <a:t>*</a:t>
            </a:r>
            <a:r>
              <a:rPr lang="en-US" sz="1800" b="1" dirty="0">
                <a:solidFill>
                  <a:schemeClr val="bg1">
                    <a:lumMod val="50000"/>
                  </a:schemeClr>
                </a:solidFill>
              </a:rPr>
              <a:t>currently affiliation is </a:t>
            </a:r>
            <a:r>
              <a:rPr lang="en-US" sz="1800" b="1" dirty="0" smtClean="0">
                <a:solidFill>
                  <a:schemeClr val="bg1">
                    <a:lumMod val="50000"/>
                  </a:schemeClr>
                </a:solidFill>
              </a:rPr>
              <a:t>TOTAL</a:t>
            </a:r>
          </a:p>
          <a:p>
            <a:pPr>
              <a:lnSpc>
                <a:spcPct val="134000"/>
              </a:lnSpc>
              <a:spcBef>
                <a:spcPts val="0"/>
              </a:spcBef>
              <a:spcAft>
                <a:spcPts val="1200"/>
              </a:spcAft>
            </a:pPr>
            <a:r>
              <a:rPr lang="en-US" sz="1800" dirty="0" smtClean="0">
                <a:solidFill>
                  <a:schemeClr val="tx1"/>
                </a:solidFill>
              </a:rPr>
              <a:t>Consortium Meeting in Rice, April. 2014</a:t>
            </a:r>
          </a:p>
          <a:p>
            <a:pPr>
              <a:lnSpc>
                <a:spcPct val="134000"/>
              </a:lnSpc>
              <a:spcBef>
                <a:spcPts val="0"/>
              </a:spcBef>
              <a:spcAft>
                <a:spcPts val="1200"/>
              </a:spcAft>
            </a:pPr>
            <a:r>
              <a:rPr lang="en-US" sz="1800" dirty="0" smtClean="0">
                <a:solidFill>
                  <a:schemeClr val="tx1"/>
                </a:solidFill>
              </a:rPr>
              <a:t>Sponsored by ADNOC and PI</a:t>
            </a:r>
          </a:p>
        </p:txBody>
      </p:sp>
      <p:sp>
        <p:nvSpPr>
          <p:cNvPr id="4" name="Slide Number Placeholder 3"/>
          <p:cNvSpPr>
            <a:spLocks noGrp="1"/>
          </p:cNvSpPr>
          <p:nvPr>
            <p:ph type="sldNum" sz="quarter" idx="12"/>
          </p:nvPr>
        </p:nvSpPr>
        <p:spPr/>
        <p:txBody>
          <a:bodyPr/>
          <a:lstStyle/>
          <a:p>
            <a:fld id="{1AF77992-3F82-4E3F-B8F1-295D05081C19}" type="slidenum">
              <a:rPr lang="en-US" smtClean="0"/>
              <a:t>1</a:t>
            </a:fld>
            <a:endParaRPr lang="en-US"/>
          </a:p>
        </p:txBody>
      </p:sp>
    </p:spTree>
    <p:extLst>
      <p:ext uri="{BB962C8B-B14F-4D97-AF65-F5344CB8AC3E}">
        <p14:creationId xmlns:p14="http://schemas.microsoft.com/office/powerpoint/2010/main" val="15117486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6" y="3505200"/>
            <a:ext cx="4495799" cy="275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62845" y="0"/>
            <a:ext cx="8229600" cy="990600"/>
          </a:xfrm>
        </p:spPr>
        <p:txBody>
          <a:bodyPr>
            <a:normAutofit/>
          </a:bodyPr>
          <a:lstStyle/>
          <a:p>
            <a:r>
              <a:rPr lang="en-US" sz="4000" dirty="0">
                <a:latin typeface="Arial" panose="020B0604020202020204" pitchFamily="34" charset="0"/>
                <a:cs typeface="Arial" panose="020B0604020202020204" pitchFamily="34" charset="0"/>
              </a:rPr>
              <a:t>C12/DI and CO</a:t>
            </a:r>
            <a:r>
              <a:rPr lang="en-US" sz="4000" baseline="-25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Foam at 20 °C</a:t>
            </a:r>
            <a:endParaRPr lang="en-US" sz="4000" dirty="0"/>
          </a:p>
        </p:txBody>
      </p:sp>
      <p:sp>
        <p:nvSpPr>
          <p:cNvPr id="5" name="TextBox 4"/>
          <p:cNvSpPr txBox="1"/>
          <p:nvPr/>
        </p:nvSpPr>
        <p:spPr>
          <a:xfrm>
            <a:off x="1110545" y="2943955"/>
            <a:ext cx="243840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30% Foam Quality</a:t>
            </a:r>
            <a:endParaRPr lang="en-US" sz="2000" b="1" dirty="0">
              <a:latin typeface="Arial" panose="020B0604020202020204" pitchFamily="34" charset="0"/>
              <a:cs typeface="Arial" panose="020B0604020202020204" pitchFamily="34" charset="0"/>
            </a:endParaRPr>
          </a:p>
        </p:txBody>
      </p:sp>
      <p:sp>
        <p:nvSpPr>
          <p:cNvPr id="8" name="TextBox 7"/>
          <p:cNvSpPr txBox="1"/>
          <p:nvPr/>
        </p:nvSpPr>
        <p:spPr>
          <a:xfrm>
            <a:off x="2569029" y="3657600"/>
            <a:ext cx="1676400" cy="369332"/>
          </a:xfrm>
          <a:prstGeom prst="rect">
            <a:avLst/>
          </a:prstGeom>
          <a:noFill/>
        </p:spPr>
        <p:txBody>
          <a:bodyPr wrap="square" rtlCol="0">
            <a:spAutoFit/>
          </a:bodyPr>
          <a:lstStyle/>
          <a:p>
            <a:r>
              <a:rPr lang="en-US" sz="1800" b="1" dirty="0" smtClean="0">
                <a:latin typeface="Arial" panose="020B0604020202020204" pitchFamily="34" charset="0"/>
                <a:cs typeface="Arial" panose="020B0604020202020204" pitchFamily="34" charset="0"/>
              </a:rPr>
              <a:t>µ*=78.91 </a:t>
            </a:r>
            <a:r>
              <a:rPr lang="en-US" sz="1800" b="1" dirty="0" err="1" smtClean="0">
                <a:latin typeface="Arial" panose="020B0604020202020204" pitchFamily="34" charset="0"/>
                <a:cs typeface="Arial" panose="020B0604020202020204" pitchFamily="34" charset="0"/>
              </a:rPr>
              <a:t>cp</a:t>
            </a:r>
            <a:endParaRPr lang="en-US" sz="1800" b="1" dirty="0">
              <a:latin typeface="Arial" panose="020B0604020202020204" pitchFamily="34" charset="0"/>
              <a:cs typeface="Arial" panose="020B0604020202020204" pitchFamily="34" charset="0"/>
            </a:endParaRPr>
          </a:p>
        </p:txBody>
      </p:sp>
      <p:sp>
        <p:nvSpPr>
          <p:cNvPr id="11" name="Rectangle 10"/>
          <p:cNvSpPr/>
          <p:nvPr/>
        </p:nvSpPr>
        <p:spPr>
          <a:xfrm>
            <a:off x="1" y="990600"/>
            <a:ext cx="9144000" cy="1723549"/>
          </a:xfrm>
          <a:prstGeom prst="rect">
            <a:avLst/>
          </a:prstGeom>
        </p:spPr>
        <p:txBody>
          <a:bodyPr wrap="square">
            <a:spAutoFit/>
          </a:bodyPr>
          <a:lstStyle/>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C12/DI and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were </a:t>
            </a:r>
            <a:r>
              <a:rPr lang="en-US" sz="2400" b="1" dirty="0" smtClean="0">
                <a:latin typeface="Arial" panose="020B0604020202020204" pitchFamily="34" charset="0"/>
                <a:cs typeface="Arial" panose="020B0604020202020204" pitchFamily="34" charset="0"/>
              </a:rPr>
              <a:t>co-injected</a:t>
            </a:r>
            <a:r>
              <a:rPr lang="en-US" sz="2400" dirty="0" smtClean="0">
                <a:latin typeface="Arial" panose="020B0604020202020204" pitchFamily="34" charset="0"/>
                <a:cs typeface="Arial" panose="020B0604020202020204" pitchFamily="34" charset="0"/>
              </a:rPr>
              <a:t> into a Silurian dolomite core </a:t>
            </a:r>
            <a:r>
              <a:rPr lang="en-US" sz="2400" dirty="0">
                <a:latin typeface="Arial" panose="020B0604020202020204" pitchFamily="34" charset="0"/>
                <a:cs typeface="Arial" panose="020B0604020202020204" pitchFamily="34" charset="0"/>
              </a:rPr>
              <a:t>at </a:t>
            </a:r>
            <a:r>
              <a:rPr lang="en-US" sz="2400" b="1" dirty="0" smtClean="0">
                <a:latin typeface="Arial" panose="020B0604020202020204" pitchFamily="34" charset="0"/>
                <a:cs typeface="Arial" panose="020B0604020202020204" pitchFamily="34" charset="0"/>
              </a:rPr>
              <a:t>room temperature, 3400 psi and various foam qualities (gas fraction)</a:t>
            </a:r>
            <a:r>
              <a:rPr lang="en-US" sz="2400" dirty="0" smtClean="0">
                <a:latin typeface="Arial" panose="020B0604020202020204" pitchFamily="34" charset="0"/>
                <a:cs typeface="Arial" panose="020B0604020202020204" pitchFamily="34" charset="0"/>
              </a:rPr>
              <a:t>, following the water alternating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WAG</a:t>
            </a:r>
            <a:r>
              <a:rPr lang="en-US" sz="2400" dirty="0" smtClean="0">
                <a:latin typeface="Arial" panose="020B0604020202020204" pitchFamily="34" charset="0"/>
                <a:cs typeface="Arial" panose="020B0604020202020204" pitchFamily="34" charset="0"/>
              </a:rPr>
              <a:t>).</a:t>
            </a:r>
          </a:p>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foam is </a:t>
            </a:r>
            <a:r>
              <a:rPr lang="en-US" sz="2400" b="1" dirty="0" smtClean="0">
                <a:solidFill>
                  <a:srgbClr val="FF0000"/>
                </a:solidFill>
                <a:latin typeface="Arial" panose="020B0604020202020204" pitchFamily="34" charset="0"/>
                <a:cs typeface="Arial" panose="020B0604020202020204" pitchFamily="34" charset="0"/>
              </a:rPr>
              <a:t>strong</a:t>
            </a:r>
            <a:r>
              <a:rPr lang="en-US" sz="2400" dirty="0" smtClean="0">
                <a:latin typeface="Arial" panose="020B0604020202020204" pitchFamily="34" charset="0"/>
                <a:cs typeface="Arial" panose="020B0604020202020204" pitchFamily="34" charset="0"/>
              </a:rPr>
              <a:t> compared to WAG</a:t>
            </a:r>
            <a:endParaRPr lang="en-US" sz="2400" dirty="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7644" y="3657600"/>
            <a:ext cx="4413019" cy="2931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5655092" y="2946222"/>
            <a:ext cx="2852060"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70% Foam Quality</a:t>
            </a:r>
            <a:endParaRPr lang="en-US" sz="2000" b="1" dirty="0">
              <a:latin typeface="Arial" panose="020B0604020202020204" pitchFamily="34" charset="0"/>
              <a:cs typeface="Arial" panose="020B0604020202020204" pitchFamily="34" charset="0"/>
            </a:endParaRPr>
          </a:p>
        </p:txBody>
      </p:sp>
      <p:sp>
        <p:nvSpPr>
          <p:cNvPr id="18" name="TextBox 13"/>
          <p:cNvSpPr txBox="1"/>
          <p:nvPr/>
        </p:nvSpPr>
        <p:spPr>
          <a:xfrm>
            <a:off x="6934200" y="3657600"/>
            <a:ext cx="1676379" cy="3693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smtClean="0">
                <a:latin typeface="Arial" panose="020B0604020202020204" pitchFamily="34" charset="0"/>
                <a:cs typeface="Arial" panose="020B0604020202020204" pitchFamily="34" charset="0"/>
              </a:rPr>
              <a:t>µ*=139.98 </a:t>
            </a:r>
            <a:r>
              <a:rPr lang="en-US" sz="1800" b="1" dirty="0" err="1" smtClean="0">
                <a:latin typeface="Arial" panose="020B0604020202020204" pitchFamily="34" charset="0"/>
                <a:cs typeface="Arial" panose="020B0604020202020204" pitchFamily="34" charset="0"/>
              </a:rPr>
              <a:t>cp</a:t>
            </a:r>
            <a:endParaRPr lang="en-US" sz="18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1AF77992-3F82-4E3F-B8F1-295D05081C19}" type="slidenum">
              <a:rPr lang="en-US" smtClean="0"/>
              <a:t>10</a:t>
            </a:fld>
            <a:endParaRPr lang="en-US"/>
          </a:p>
        </p:txBody>
      </p:sp>
    </p:spTree>
    <p:extLst>
      <p:ext uri="{BB962C8B-B14F-4D97-AF65-F5344CB8AC3E}">
        <p14:creationId xmlns:p14="http://schemas.microsoft.com/office/powerpoint/2010/main" val="2869873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1968"/>
            <a:ext cx="8229600" cy="990600"/>
          </a:xfrm>
        </p:spPr>
        <p:txBody>
          <a:bodyPr>
            <a:normAutofit/>
          </a:bodyPr>
          <a:lstStyle/>
          <a:p>
            <a:r>
              <a:rPr lang="en-US" sz="4000" dirty="0" smtClean="0">
                <a:latin typeface="Arial" panose="020B0604020202020204" pitchFamily="34" charset="0"/>
                <a:cs typeface="Arial" panose="020B0604020202020204" pitchFamily="34" charset="0"/>
              </a:rPr>
              <a:t>Influence of Foam Quality</a:t>
            </a:r>
            <a:endParaRPr lang="en-US" sz="4000" dirty="0"/>
          </a:p>
        </p:txBody>
      </p:sp>
      <p:pic>
        <p:nvPicPr>
          <p:cNvPr id="4" name="Picture 4"/>
          <p:cNvPicPr>
            <a:picLocks noGrp="1" noChangeAspect="1" noChangeArrowheads="1"/>
          </p:cNvPicPr>
          <p:nvPr>
            <p:ph idx="1"/>
          </p:nvPr>
        </p:nvPicPr>
        <p:blipFill>
          <a:blip r:embed="rId3" cstate="print"/>
          <a:srcRect/>
          <a:stretch>
            <a:fillRect/>
          </a:stretch>
        </p:blipFill>
        <p:spPr bwMode="auto">
          <a:xfrm>
            <a:off x="2928257" y="2667000"/>
            <a:ext cx="6215743" cy="3200400"/>
          </a:xfrm>
          <a:prstGeom prst="rect">
            <a:avLst/>
          </a:prstGeom>
          <a:noFill/>
          <a:ln w="9525">
            <a:noFill/>
            <a:miter lim="800000"/>
            <a:headEnd/>
            <a:tailEnd/>
          </a:ln>
        </p:spPr>
      </p:pic>
      <p:sp>
        <p:nvSpPr>
          <p:cNvPr id="6" name="TextBox 5"/>
          <p:cNvSpPr txBox="1"/>
          <p:nvPr/>
        </p:nvSpPr>
        <p:spPr>
          <a:xfrm>
            <a:off x="32657" y="1116679"/>
            <a:ext cx="8991600" cy="1723549"/>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*Local equilibrium foam model is the “dry-out” </a:t>
            </a:r>
            <a:r>
              <a:rPr lang="en-US" sz="2400" b="1" dirty="0" smtClean="0">
                <a:latin typeface="Arial" panose="020B0604020202020204" pitchFamily="34" charset="0"/>
                <a:cs typeface="Arial" panose="020B0604020202020204" pitchFamily="34" charset="0"/>
              </a:rPr>
              <a:t>foam model</a:t>
            </a:r>
            <a:r>
              <a:rPr lang="en-US" sz="2400" dirty="0" smtClean="0">
                <a:latin typeface="Arial" panose="020B0604020202020204" pitchFamily="34" charset="0"/>
                <a:cs typeface="Arial" panose="020B0604020202020204" pitchFamily="34" charset="0"/>
              </a:rPr>
              <a:t>, used in </a:t>
            </a:r>
            <a:r>
              <a:rPr lang="en-US" sz="2400" b="1" dirty="0" smtClean="0">
                <a:latin typeface="Arial" panose="020B0604020202020204" pitchFamily="34" charset="0"/>
                <a:cs typeface="Arial" panose="020B0604020202020204" pitchFamily="34" charset="0"/>
              </a:rPr>
              <a:t>CMG-STARS</a:t>
            </a:r>
            <a:r>
              <a:rPr lang="en-US" sz="2400" dirty="0" smtClean="0">
                <a:latin typeface="Arial" panose="020B0604020202020204" pitchFamily="34" charset="0"/>
                <a:cs typeface="Arial" panose="020B0604020202020204" pitchFamily="34" charset="0"/>
              </a:rPr>
              <a:t>.</a:t>
            </a:r>
          </a:p>
          <a:p>
            <a:pPr marL="285750" indent="-285750">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change of foam strength with foam quality can be divided into:</a:t>
            </a:r>
            <a:endParaRPr lang="en-US" sz="2400" dirty="0">
              <a:latin typeface="Arial" panose="020B0604020202020204" pitchFamily="34" charset="0"/>
              <a:cs typeface="Arial" panose="020B0604020202020204" pitchFamily="34" charset="0"/>
            </a:endParaRPr>
          </a:p>
        </p:txBody>
      </p:sp>
      <p:sp>
        <p:nvSpPr>
          <p:cNvPr id="7" name="Rectangle 6"/>
          <p:cNvSpPr/>
          <p:nvPr/>
        </p:nvSpPr>
        <p:spPr>
          <a:xfrm>
            <a:off x="0" y="2840228"/>
            <a:ext cx="3320142" cy="1685846"/>
          </a:xfrm>
          <a:prstGeom prst="rect">
            <a:avLst/>
          </a:prstGeom>
        </p:spPr>
        <p:txBody>
          <a:bodyPr wrap="square">
            <a:spAutoFit/>
          </a:bodyPr>
          <a:lstStyle/>
          <a:p>
            <a:pPr>
              <a:lnSpc>
                <a:spcPct val="150000"/>
              </a:lnSpc>
              <a:spcAft>
                <a:spcPts val="1200"/>
              </a:spcAft>
            </a:pPr>
            <a:r>
              <a:rPr lang="en-US" sz="2400" dirty="0">
                <a:solidFill>
                  <a:srgbClr val="FF0000"/>
                </a:solidFill>
                <a:latin typeface="Arial" panose="020B0604020202020204" pitchFamily="34" charset="0"/>
                <a:cs typeface="Arial" panose="020B0604020202020204" pitchFamily="34" charset="0"/>
              </a:rPr>
              <a:t>“Low Quality” regime, transition foam </a:t>
            </a:r>
            <a:r>
              <a:rPr lang="en-US" sz="2400" dirty="0" smtClean="0">
                <a:solidFill>
                  <a:srgbClr val="FF0000"/>
                </a:solidFill>
                <a:latin typeface="Arial" panose="020B0604020202020204" pitchFamily="34" charset="0"/>
                <a:cs typeface="Arial" panose="020B0604020202020204" pitchFamily="34" charset="0"/>
              </a:rPr>
              <a:t>quality, “</a:t>
            </a:r>
            <a:r>
              <a:rPr lang="en-US" sz="2400" dirty="0">
                <a:solidFill>
                  <a:srgbClr val="FF0000"/>
                </a:solidFill>
                <a:latin typeface="Arial" panose="020B0604020202020204" pitchFamily="34" charset="0"/>
                <a:cs typeface="Arial" panose="020B0604020202020204" pitchFamily="34" charset="0"/>
              </a:rPr>
              <a:t>High Quality” regime.</a:t>
            </a:r>
          </a:p>
        </p:txBody>
      </p:sp>
      <p:sp>
        <p:nvSpPr>
          <p:cNvPr id="8" name="Rectangle 7"/>
          <p:cNvSpPr/>
          <p:nvPr/>
        </p:nvSpPr>
        <p:spPr>
          <a:xfrm>
            <a:off x="0" y="6297881"/>
            <a:ext cx="9144000" cy="523220"/>
          </a:xfrm>
          <a:prstGeom prst="rect">
            <a:avLst/>
          </a:prstGeom>
        </p:spPr>
        <p:txBody>
          <a:bodyPr wrap="square">
            <a:spAutoFit/>
          </a:bodyPr>
          <a:lstStyle/>
          <a:p>
            <a:r>
              <a:rPr lang="en-US" sz="1400" b="1" dirty="0" smtClean="0"/>
              <a:t>*Ma</a:t>
            </a:r>
            <a:r>
              <a:rPr lang="en-US" sz="1400" b="1" dirty="0"/>
              <a:t>, K., Lopez-Salinas, J. L., Puerto, M. C., Miller, C. A., </a:t>
            </a:r>
            <a:r>
              <a:rPr lang="en-US" sz="1400" b="1" dirty="0" err="1"/>
              <a:t>Biswal</a:t>
            </a:r>
            <a:r>
              <a:rPr lang="en-US" sz="1400" b="1" dirty="0"/>
              <a:t>, S. L., &amp; </a:t>
            </a:r>
            <a:r>
              <a:rPr lang="en-US" sz="1400" b="1" dirty="0" err="1"/>
              <a:t>Hirasaki</a:t>
            </a:r>
            <a:r>
              <a:rPr lang="en-US" sz="1400" b="1" dirty="0"/>
              <a:t>, G. J. (</a:t>
            </a:r>
            <a:r>
              <a:rPr lang="en-US" sz="1400" b="1" dirty="0" smtClean="0"/>
              <a:t>2013). </a:t>
            </a:r>
            <a:r>
              <a:rPr lang="en-US" sz="1400" b="1" i="1" dirty="0" smtClean="0"/>
              <a:t>Energy </a:t>
            </a:r>
            <a:r>
              <a:rPr lang="en-US" sz="1400" b="1" i="1" dirty="0"/>
              <a:t>Fuels, 27</a:t>
            </a:r>
            <a:r>
              <a:rPr lang="en-US" sz="1400" b="1" dirty="0"/>
              <a:t>(5), 2363–2375.</a:t>
            </a:r>
          </a:p>
        </p:txBody>
      </p:sp>
      <p:sp>
        <p:nvSpPr>
          <p:cNvPr id="3" name="TextBox 2"/>
          <p:cNvSpPr txBox="1"/>
          <p:nvPr/>
        </p:nvSpPr>
        <p:spPr>
          <a:xfrm>
            <a:off x="32657" y="4660615"/>
            <a:ext cx="3091543" cy="1569660"/>
          </a:xfrm>
          <a:prstGeom prst="rect">
            <a:avLst/>
          </a:prstGeom>
          <a:noFill/>
        </p:spPr>
        <p:txBody>
          <a:bodyPr wrap="square" rtlCol="0">
            <a:spAutoFit/>
          </a:bodyPr>
          <a:lstStyle/>
          <a:p>
            <a:pPr algn="ctr"/>
            <a:r>
              <a:rPr lang="en-US" b="1" dirty="0" smtClean="0">
                <a:solidFill>
                  <a:srgbClr val="FF0000"/>
                </a:solidFill>
              </a:rPr>
              <a:t>A slug of water is necessary to maintain the foam apparent viscosity</a:t>
            </a:r>
            <a:endParaRPr lang="en-US" b="1" dirty="0">
              <a:solidFill>
                <a:srgbClr val="FF0000"/>
              </a:solidFill>
            </a:endParaRPr>
          </a:p>
        </p:txBody>
      </p:sp>
      <p:sp>
        <p:nvSpPr>
          <p:cNvPr id="5" name="Slide Number Placeholder 4"/>
          <p:cNvSpPr>
            <a:spLocks noGrp="1"/>
          </p:cNvSpPr>
          <p:nvPr>
            <p:ph type="sldNum" sz="quarter" idx="12"/>
          </p:nvPr>
        </p:nvSpPr>
        <p:spPr>
          <a:xfrm>
            <a:off x="7239000" y="6400800"/>
            <a:ext cx="1905000" cy="457200"/>
          </a:xfrm>
        </p:spPr>
        <p:txBody>
          <a:bodyPr/>
          <a:lstStyle/>
          <a:p>
            <a:pPr>
              <a:defRPr/>
            </a:pPr>
            <a:fld id="{BBD86FD0-1E35-4B87-9C1A-BBA3B104C362}" type="slidenum">
              <a:rPr lang="en-US" smtClean="0"/>
              <a:pPr>
                <a:defRPr/>
              </a:pPr>
              <a:t>11</a:t>
            </a:fld>
            <a:endParaRPr lang="en-US" dirty="0"/>
          </a:p>
        </p:txBody>
      </p:sp>
    </p:spTree>
    <p:extLst>
      <p:ext uri="{BB962C8B-B14F-4D97-AF65-F5344CB8AC3E}">
        <p14:creationId xmlns:p14="http://schemas.microsoft.com/office/powerpoint/2010/main" val="273711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33867"/>
            <a:ext cx="8229600" cy="1143000"/>
          </a:xfrm>
        </p:spPr>
        <p:txBody>
          <a:bodyPr>
            <a:normAutofit/>
          </a:bodyPr>
          <a:lstStyle/>
          <a:p>
            <a:r>
              <a:rPr lang="en-US" sz="4000" dirty="0" smtClean="0">
                <a:latin typeface="Arial" panose="020B0604020202020204" pitchFamily="34" charset="0"/>
                <a:cs typeface="Arial" panose="020B0604020202020204" pitchFamily="34" charset="0"/>
              </a:rPr>
              <a:t>C12/Brine </a:t>
            </a:r>
            <a:r>
              <a:rPr lang="en-US" sz="4000" dirty="0">
                <a:latin typeface="Arial" panose="020B0604020202020204" pitchFamily="34" charset="0"/>
                <a:cs typeface="Arial" panose="020B0604020202020204" pitchFamily="34" charset="0"/>
              </a:rPr>
              <a:t>and CO</a:t>
            </a:r>
            <a:r>
              <a:rPr lang="en-US" sz="4000" baseline="-25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Foam at 20 °C</a:t>
            </a:r>
          </a:p>
        </p:txBody>
      </p:sp>
      <p:sp>
        <p:nvSpPr>
          <p:cNvPr id="9" name="Rectangle 8"/>
          <p:cNvSpPr/>
          <p:nvPr/>
        </p:nvSpPr>
        <p:spPr>
          <a:xfrm>
            <a:off x="1" y="1143000"/>
            <a:ext cx="9144000" cy="2000548"/>
          </a:xfrm>
          <a:prstGeom prst="rect">
            <a:avLst/>
          </a:prstGeom>
        </p:spPr>
        <p:txBody>
          <a:bodyPr wrap="square">
            <a:spAutoFit/>
          </a:bodyPr>
          <a:lstStyle/>
          <a:p>
            <a:pPr marL="285750" indent="-285750">
              <a:lnSpc>
                <a:spcPct val="114000"/>
              </a:lnSpc>
              <a:spcAft>
                <a:spcPts val="6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Brine: </a:t>
            </a:r>
            <a:r>
              <a:rPr lang="pt-BR" sz="2000" dirty="0">
                <a:latin typeface="Arial" panose="020B0604020202020204" pitchFamily="34" charset="0"/>
                <a:cs typeface="Arial" panose="020B0604020202020204" pitchFamily="34" charset="0"/>
              </a:rPr>
              <a:t>Na</a:t>
            </a:r>
            <a:r>
              <a:rPr lang="pt-BR" sz="2000" baseline="300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71720 ppm, </a:t>
            </a:r>
            <a:r>
              <a:rPr lang="pt-BR" sz="2000" dirty="0" smtClean="0">
                <a:latin typeface="Arial" panose="020B0604020202020204" pitchFamily="34" charset="0"/>
                <a:cs typeface="Arial" panose="020B0604020202020204" pitchFamily="34" charset="0"/>
              </a:rPr>
              <a:t>Ca</a:t>
            </a:r>
            <a:r>
              <a:rPr lang="pt-BR" sz="2000" baseline="30000" dirty="0" smtClean="0">
                <a:latin typeface="Arial" panose="020B0604020202020204" pitchFamily="34" charset="0"/>
                <a:cs typeface="Arial" panose="020B0604020202020204" pitchFamily="34" charset="0"/>
              </a:rPr>
              <a:t>2</a:t>
            </a:r>
            <a:r>
              <a:rPr lang="pt-BR" sz="2000" baseline="30000" dirty="0">
                <a:latin typeface="Arial" panose="020B0604020202020204" pitchFamily="34" charset="0"/>
                <a:cs typeface="Arial" panose="020B0604020202020204" pitchFamily="34" charset="0"/>
              </a:rPr>
              <a:t>+</a:t>
            </a:r>
            <a:r>
              <a:rPr lang="pt-BR" sz="2000" dirty="0">
                <a:latin typeface="Arial" panose="020B0604020202020204" pitchFamily="34" charset="0"/>
                <a:cs typeface="Arial" panose="020B0604020202020204" pitchFamily="34" charset="0"/>
              </a:rPr>
              <a:t>: 21060 </a:t>
            </a:r>
            <a:r>
              <a:rPr lang="pt-BR" sz="2000" dirty="0" smtClean="0">
                <a:latin typeface="Arial" panose="020B0604020202020204" pitchFamily="34" charset="0"/>
                <a:cs typeface="Arial" panose="020B0604020202020204" pitchFamily="34" charset="0"/>
              </a:rPr>
              <a:t>ppm, </a:t>
            </a:r>
            <a:r>
              <a:rPr lang="en-US" sz="2000" dirty="0" smtClean="0"/>
              <a:t>Mg</a:t>
            </a:r>
            <a:r>
              <a:rPr lang="en-US" sz="2000" baseline="30000" dirty="0" smtClean="0"/>
              <a:t>2</a:t>
            </a:r>
            <a:r>
              <a:rPr lang="en-US" sz="2000" baseline="30000" dirty="0"/>
              <a:t>+</a:t>
            </a:r>
            <a:r>
              <a:rPr lang="en-US" sz="2000" dirty="0"/>
              <a:t>: 3063 </a:t>
            </a:r>
            <a:r>
              <a:rPr lang="en-US" sz="2000" dirty="0" smtClean="0"/>
              <a:t>ppm, Cl</a:t>
            </a:r>
            <a:r>
              <a:rPr lang="en-US" sz="2000" baseline="30000" dirty="0" smtClean="0"/>
              <a:t>-</a:t>
            </a:r>
            <a:r>
              <a:rPr lang="en-US" sz="2000" dirty="0">
                <a:latin typeface="Arial" panose="020B0604020202020204" pitchFamily="34" charset="0"/>
                <a:cs typeface="Arial" panose="020B0604020202020204" pitchFamily="34" charset="0"/>
              </a:rPr>
              <a:t>: </a:t>
            </a:r>
            <a:r>
              <a:rPr lang="en-US" sz="2000" dirty="0"/>
              <a:t>156777 </a:t>
            </a:r>
            <a:r>
              <a:rPr lang="en-US" sz="2000" dirty="0" smtClean="0"/>
              <a:t>ppm</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a:t>
            </a:r>
            <a:r>
              <a:rPr lang="en-US" sz="2000" b="1" dirty="0">
                <a:latin typeface="Arial" panose="020B0604020202020204" pitchFamily="34" charset="0"/>
                <a:cs typeface="Arial" panose="020B0604020202020204" pitchFamily="34" charset="0"/>
              </a:rPr>
              <a:t>22.0% TDS</a:t>
            </a:r>
            <a:endParaRPr lang="en-US" sz="2000" b="1" dirty="0" smtClean="0">
              <a:latin typeface="Arial" panose="020B0604020202020204" pitchFamily="34" charset="0"/>
              <a:cs typeface="Arial" panose="020B0604020202020204" pitchFamily="34" charset="0"/>
            </a:endParaRPr>
          </a:p>
          <a:p>
            <a:pPr marL="285750" indent="-285750">
              <a:lnSpc>
                <a:spcPct val="114000"/>
              </a:lnSpc>
              <a:spcAft>
                <a:spcPts val="6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C12/brine and CO</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can generate </a:t>
            </a:r>
            <a:r>
              <a:rPr lang="en-US" sz="2000" b="1" dirty="0" smtClean="0">
                <a:solidFill>
                  <a:srgbClr val="FF0000"/>
                </a:solidFill>
                <a:latin typeface="Arial" panose="020B0604020202020204" pitchFamily="34" charset="0"/>
                <a:cs typeface="Arial" panose="020B0604020202020204" pitchFamily="34" charset="0"/>
              </a:rPr>
              <a:t>strong</a:t>
            </a:r>
            <a:r>
              <a:rPr lang="en-US" sz="2000" dirty="0" smtClean="0">
                <a:latin typeface="Arial" panose="020B0604020202020204" pitchFamily="34" charset="0"/>
                <a:cs typeface="Arial" panose="020B0604020202020204" pitchFamily="34" charset="0"/>
              </a:rPr>
              <a:t> foam at room temperature.</a:t>
            </a:r>
          </a:p>
          <a:p>
            <a:pPr marL="285750" indent="-285750">
              <a:lnSpc>
                <a:spcPct val="114000"/>
              </a:lnSpc>
              <a:spcAft>
                <a:spcPts val="600"/>
              </a:spcAft>
              <a:buFont typeface="Wingdings" panose="05000000000000000000" pitchFamily="2" charset="2"/>
              <a:buChar char="Ø"/>
            </a:pPr>
            <a:r>
              <a:rPr lang="en-US" sz="2000" b="1" dirty="0" smtClean="0">
                <a:solidFill>
                  <a:srgbClr val="FF0000"/>
                </a:solidFill>
                <a:latin typeface="Arial" panose="020B0604020202020204" pitchFamily="34" charset="0"/>
                <a:cs typeface="Arial" panose="020B0604020202020204" pitchFamily="34" charset="0"/>
              </a:rPr>
              <a:t>Salt precipitation </a:t>
            </a:r>
            <a:r>
              <a:rPr lang="en-US" sz="2000" dirty="0" smtClean="0">
                <a:latin typeface="Arial" panose="020B0604020202020204" pitchFamily="34" charset="0"/>
                <a:cs typeface="Arial" panose="020B0604020202020204" pitchFamily="34" charset="0"/>
              </a:rPr>
              <a:t>was observed at high foam quality, because of the evaporation of water in to the “dry” CO</a:t>
            </a:r>
            <a:r>
              <a:rPr lang="en-US" sz="2000" baseline="-25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352800"/>
            <a:ext cx="648652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0" y="3733800"/>
            <a:ext cx="1905000" cy="707886"/>
          </a:xfrm>
          <a:prstGeom prst="rect">
            <a:avLst/>
          </a:prstGeom>
          <a:noFill/>
        </p:spPr>
        <p:txBody>
          <a:bodyPr wrap="square" rtlCol="0">
            <a:spAutoFit/>
          </a:bodyPr>
          <a:lstStyle/>
          <a:p>
            <a:pPr algn="ctr"/>
            <a:r>
              <a:rPr lang="en-US" sz="2000" b="1" dirty="0" smtClean="0"/>
              <a:t>90% foam quality</a:t>
            </a:r>
            <a:endParaRPr lang="en-US" sz="2000" b="1" dirty="0"/>
          </a:p>
        </p:txBody>
      </p:sp>
      <p:sp>
        <p:nvSpPr>
          <p:cNvPr id="4" name="TextBox 3"/>
          <p:cNvSpPr txBox="1"/>
          <p:nvPr/>
        </p:nvSpPr>
        <p:spPr>
          <a:xfrm>
            <a:off x="152400" y="3886200"/>
            <a:ext cx="2285999" cy="1569660"/>
          </a:xfrm>
          <a:prstGeom prst="rect">
            <a:avLst/>
          </a:prstGeom>
          <a:noFill/>
        </p:spPr>
        <p:txBody>
          <a:bodyPr wrap="square" rtlCol="0">
            <a:spAutoFit/>
          </a:bodyPr>
          <a:lstStyle/>
          <a:p>
            <a:pPr algn="ctr"/>
            <a:r>
              <a:rPr lang="en-US" b="1" dirty="0" smtClean="0">
                <a:solidFill>
                  <a:srgbClr val="FF0000"/>
                </a:solidFill>
              </a:rPr>
              <a:t>CO</a:t>
            </a:r>
            <a:r>
              <a:rPr lang="en-US" b="1" baseline="-25000" dirty="0" smtClean="0">
                <a:solidFill>
                  <a:srgbClr val="FF0000"/>
                </a:solidFill>
              </a:rPr>
              <a:t>2</a:t>
            </a:r>
            <a:r>
              <a:rPr lang="en-US" b="1" dirty="0" smtClean="0">
                <a:solidFill>
                  <a:srgbClr val="FF0000"/>
                </a:solidFill>
              </a:rPr>
              <a:t> should be saturated with water before injected</a:t>
            </a:r>
            <a:endParaRPr lang="en-US" b="1" dirty="0">
              <a:solidFill>
                <a:srgbClr val="FF0000"/>
              </a:solidFill>
            </a:endParaRPr>
          </a:p>
        </p:txBody>
      </p:sp>
      <p:sp>
        <p:nvSpPr>
          <p:cNvPr id="5" name="Slide Number Placeholder 4"/>
          <p:cNvSpPr>
            <a:spLocks noGrp="1"/>
          </p:cNvSpPr>
          <p:nvPr>
            <p:ph type="sldNum" sz="quarter" idx="12"/>
          </p:nvPr>
        </p:nvSpPr>
        <p:spPr/>
        <p:txBody>
          <a:bodyPr/>
          <a:lstStyle/>
          <a:p>
            <a:pPr>
              <a:defRPr/>
            </a:pPr>
            <a:fld id="{BBD86FD0-1E35-4B87-9C1A-BBA3B104C362}" type="slidenum">
              <a:rPr lang="en-US" smtClean="0"/>
              <a:pPr>
                <a:defRPr/>
              </a:pPr>
              <a:t>12</a:t>
            </a:fld>
            <a:endParaRPr lang="en-US"/>
          </a:p>
        </p:txBody>
      </p:sp>
    </p:spTree>
    <p:extLst>
      <p:ext uri="{BB962C8B-B14F-4D97-AF65-F5344CB8AC3E}">
        <p14:creationId xmlns:p14="http://schemas.microsoft.com/office/powerpoint/2010/main" val="388414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6298"/>
            <a:ext cx="8229600" cy="1143000"/>
          </a:xfrm>
        </p:spPr>
        <p:txBody>
          <a:bodyPr>
            <a:noAutofit/>
          </a:bodyPr>
          <a:lstStyle/>
          <a:p>
            <a:r>
              <a:rPr lang="en-US" sz="4000" dirty="0" smtClean="0">
                <a:latin typeface="Arial" panose="020B0604020202020204" pitchFamily="34" charset="0"/>
                <a:cs typeface="Arial" panose="020B0604020202020204" pitchFamily="34" charset="0"/>
              </a:rPr>
              <a:t>Influence of Salinity</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152400" y="1239298"/>
            <a:ext cx="8991600" cy="2695353"/>
          </a:xfrm>
          <a:prstGeom prst="rect">
            <a:avLst/>
          </a:prstGeom>
        </p:spPr>
        <p:txBody>
          <a:bodyPr wrap="square">
            <a:spAutoFit/>
          </a:bodyPr>
          <a:lstStyle/>
          <a:p>
            <a:pPr marL="285750" indent="-285750">
              <a:lnSpc>
                <a:spcPct val="114000"/>
              </a:lnSpc>
              <a:spcAft>
                <a:spcPts val="6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Salinity </a:t>
            </a:r>
            <a:r>
              <a:rPr lang="en-US" sz="2400" dirty="0">
                <a:latin typeface="Arial" panose="020B0604020202020204" pitchFamily="34" charset="0"/>
                <a:cs typeface="Arial" panose="020B0604020202020204" pitchFamily="34" charset="0"/>
              </a:rPr>
              <a:t>can </a:t>
            </a:r>
            <a:r>
              <a:rPr lang="en-US" sz="2400" b="1" dirty="0">
                <a:solidFill>
                  <a:srgbClr val="FF0000"/>
                </a:solidFill>
                <a:latin typeface="Arial" panose="020B0604020202020204" pitchFamily="34" charset="0"/>
                <a:cs typeface="Arial" panose="020B0604020202020204" pitchFamily="34" charset="0"/>
              </a:rPr>
              <a:t>stabilize</a:t>
            </a:r>
            <a:r>
              <a:rPr lang="en-US" sz="2400" dirty="0">
                <a:latin typeface="Arial" panose="020B0604020202020204" pitchFamily="34" charset="0"/>
                <a:cs typeface="Arial" panose="020B0604020202020204" pitchFamily="34" charset="0"/>
              </a:rPr>
              <a:t> foam by </a:t>
            </a:r>
            <a:r>
              <a:rPr lang="en-US" sz="2400" b="1" dirty="0">
                <a:latin typeface="Arial" panose="020B0604020202020204" pitchFamily="34" charset="0"/>
                <a:cs typeface="Arial" panose="020B0604020202020204" pitchFamily="34" charset="0"/>
              </a:rPr>
              <a:t>increasing the packing density</a:t>
            </a:r>
            <a:r>
              <a:rPr lang="en-US" sz="2400" dirty="0">
                <a:latin typeface="Arial" panose="020B0604020202020204" pitchFamily="34" charset="0"/>
                <a:cs typeface="Arial" panose="020B0604020202020204" pitchFamily="34" charset="0"/>
              </a:rPr>
              <a:t> of </a:t>
            </a:r>
            <a:r>
              <a:rPr lang="en-US" sz="2400" dirty="0" smtClean="0">
                <a:latin typeface="Arial" panose="020B0604020202020204" pitchFamily="34" charset="0"/>
                <a:cs typeface="Arial" panose="020B0604020202020204" pitchFamily="34" charset="0"/>
              </a:rPr>
              <a:t>surfactants on water-gas interface</a:t>
            </a:r>
            <a:r>
              <a:rPr lang="en-US" sz="2400" b="1"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b="1" dirty="0">
                <a:solidFill>
                  <a:srgbClr val="FF0000"/>
                </a:solidFill>
                <a:latin typeface="Arial" panose="020B0604020202020204" pitchFamily="34" charset="0"/>
                <a:cs typeface="Arial" panose="020B0604020202020204" pitchFamily="34" charset="0"/>
              </a:rPr>
              <a:t>destabilize</a:t>
            </a:r>
            <a:r>
              <a:rPr lang="en-US" sz="2400" dirty="0">
                <a:latin typeface="Arial" panose="020B0604020202020204" pitchFamily="34" charset="0"/>
                <a:cs typeface="Arial" panose="020B0604020202020204" pitchFamily="34" charset="0"/>
              </a:rPr>
              <a:t> foam by </a:t>
            </a:r>
            <a:r>
              <a:rPr lang="en-US" sz="2400" b="1" dirty="0">
                <a:latin typeface="Arial" panose="020B0604020202020204" pitchFamily="34" charset="0"/>
                <a:cs typeface="Arial" panose="020B0604020202020204" pitchFamily="34" charset="0"/>
              </a:rPr>
              <a:t>decreasing the electric repulsion </a:t>
            </a:r>
            <a:r>
              <a:rPr lang="en-US" sz="2400" dirty="0">
                <a:latin typeface="Arial" panose="020B0604020202020204" pitchFamily="34" charset="0"/>
                <a:cs typeface="Arial" panose="020B0604020202020204" pitchFamily="34" charset="0"/>
              </a:rPr>
              <a:t>of double layers in film plateau.</a:t>
            </a:r>
          </a:p>
          <a:p>
            <a:pPr marL="285750" indent="-285750">
              <a:lnSpc>
                <a:spcPct val="114000"/>
              </a:lnSpc>
              <a:spcAft>
                <a:spcPts val="6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Disjoining pressure </a:t>
            </a:r>
            <a:r>
              <a:rPr lang="en-US" sz="2400" dirty="0">
                <a:latin typeface="Arial" panose="020B0604020202020204" pitchFamily="34" charset="0"/>
                <a:cs typeface="Arial" panose="020B0604020202020204" pitchFamily="34" charset="0"/>
              </a:rPr>
              <a:t>can be utilized to explain the salinity influence.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0305" y="3452864"/>
            <a:ext cx="2987053" cy="3364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2734197" y="6497163"/>
            <a:ext cx="2876108" cy="307777"/>
          </a:xfrm>
          <a:prstGeom prst="rect">
            <a:avLst/>
          </a:prstGeom>
        </p:spPr>
        <p:txBody>
          <a:bodyPr wrap="none">
            <a:spAutoFit/>
          </a:bodyPr>
          <a:lstStyle/>
          <a:p>
            <a:r>
              <a:rPr lang="en-US" sz="1400" b="1" dirty="0" smtClean="0"/>
              <a:t>(Bhakta </a:t>
            </a:r>
            <a:r>
              <a:rPr lang="en-US" sz="1400" b="1" dirty="0"/>
              <a:t>and </a:t>
            </a:r>
            <a:r>
              <a:rPr lang="en-US" sz="1400" b="1" dirty="0" err="1"/>
              <a:t>Ruckenstein</a:t>
            </a:r>
            <a:r>
              <a:rPr lang="en-US" sz="1400" b="1" dirty="0"/>
              <a:t>, 1996)</a:t>
            </a:r>
          </a:p>
        </p:txBody>
      </p:sp>
      <mc:AlternateContent xmlns:mc="http://schemas.openxmlformats.org/markup-compatibility/2006" xmlns:a14="http://schemas.microsoft.com/office/drawing/2010/main">
        <mc:Choice Requires="a14">
          <p:sp>
            <p:nvSpPr>
              <p:cNvPr id="9" name="Rectangle 8"/>
              <p:cNvSpPr/>
              <p:nvPr/>
            </p:nvSpPr>
            <p:spPr>
              <a:xfrm>
                <a:off x="159327" y="3846255"/>
                <a:ext cx="4495800" cy="2554545"/>
              </a:xfrm>
              <a:prstGeom prst="rect">
                <a:avLst/>
              </a:prstGeom>
            </p:spPr>
            <p:txBody>
              <a:bodyPr wrap="square">
                <a:spAutoFit/>
              </a:bodyPr>
              <a:lstStyle/>
              <a:p>
                <a:pPr marL="342900" indent="-342900">
                  <a:buFont typeface="Wingdings" panose="05000000000000000000" pitchFamily="2" charset="2"/>
                  <a:buChar char="Ø"/>
                </a:pPr>
                <a:r>
                  <a:rPr lang="en-US" sz="2000" dirty="0" smtClean="0"/>
                  <a:t>The </a:t>
                </a:r>
                <a14:m>
                  <m:oMath xmlns:m="http://schemas.openxmlformats.org/officeDocument/2006/math">
                    <m:sSub>
                      <m:sSubPr>
                        <m:ctrlPr>
                          <a:rPr lang="en-US" sz="2000" b="1" i="1" smtClean="0">
                            <a:solidFill>
                              <a:srgbClr val="FF0000"/>
                            </a:solidFill>
                            <a:latin typeface="Cambria Math"/>
                          </a:rPr>
                        </m:ctrlPr>
                      </m:sSubPr>
                      <m:e>
                        <m:r>
                          <a:rPr lang="el-GR" sz="2000" b="1" i="1" smtClean="0">
                            <a:solidFill>
                              <a:srgbClr val="FF0000"/>
                            </a:solidFill>
                            <a:latin typeface="Cambria Math"/>
                          </a:rPr>
                          <m:t>𝜫</m:t>
                        </m:r>
                      </m:e>
                      <m:sub>
                        <m:r>
                          <a:rPr lang="en-US" sz="2000" b="1" i="1" smtClean="0">
                            <a:solidFill>
                              <a:srgbClr val="FF0000"/>
                            </a:solidFill>
                            <a:latin typeface="Cambria Math"/>
                          </a:rPr>
                          <m:t>𝒎𝒂𝒙</m:t>
                        </m:r>
                      </m:sub>
                    </m:sSub>
                  </m:oMath>
                </a14:m>
                <a:r>
                  <a:rPr lang="en-US" sz="2000" dirty="0" smtClean="0"/>
                  <a:t> increases </a:t>
                </a:r>
                <a:r>
                  <a:rPr lang="en-US" sz="2000" dirty="0"/>
                  <a:t>with electrolyte (</a:t>
                </a:r>
                <a:r>
                  <a:rPr lang="en-US" sz="2000" dirty="0" err="1"/>
                  <a:t>NaCl</a:t>
                </a:r>
                <a:r>
                  <a:rPr lang="en-US" sz="2000" dirty="0"/>
                  <a:t>) concentration, reaches a </a:t>
                </a:r>
                <a:r>
                  <a:rPr lang="en-US" sz="2000" dirty="0" smtClean="0"/>
                  <a:t>maximum at a </a:t>
                </a:r>
                <a:r>
                  <a:rPr lang="en-US" sz="2000" b="1" dirty="0" smtClean="0">
                    <a:solidFill>
                      <a:srgbClr val="FF0000"/>
                    </a:solidFill>
                  </a:rPr>
                  <a:t>“optimal” salinity</a:t>
                </a:r>
                <a:r>
                  <a:rPr lang="en-US" sz="2000" dirty="0" smtClean="0"/>
                  <a:t>, </a:t>
                </a:r>
                <a:r>
                  <a:rPr lang="en-US" sz="2000" dirty="0"/>
                  <a:t>and decreases with electrolyte concentration. </a:t>
                </a:r>
                <a:endParaRPr lang="en-US" sz="2000" dirty="0" smtClean="0"/>
              </a:p>
              <a:p>
                <a:pPr marL="342900" indent="-342900">
                  <a:buFont typeface="Wingdings" panose="05000000000000000000" pitchFamily="2" charset="2"/>
                  <a:buChar char="Ø"/>
                </a:pPr>
                <a:r>
                  <a:rPr lang="en-US" sz="2000" dirty="0" smtClean="0"/>
                  <a:t>The change of </a:t>
                </a:r>
                <a:r>
                  <a:rPr lang="en-US" sz="2000" b="1" dirty="0">
                    <a:solidFill>
                      <a:srgbClr val="FF0000"/>
                    </a:solidFill>
                  </a:rPr>
                  <a:t>foam strength and stability </a:t>
                </a:r>
                <a:r>
                  <a:rPr lang="en-US" sz="2000" dirty="0"/>
                  <a:t>should </a:t>
                </a:r>
                <a:r>
                  <a:rPr lang="en-US" sz="2000" dirty="0" smtClean="0"/>
                  <a:t>be consistent with that of </a:t>
                </a:r>
                <a:r>
                  <a:rPr lang="en-US" sz="2000" dirty="0"/>
                  <a:t>disjoining </a:t>
                </a:r>
                <a:r>
                  <a:rPr lang="en-US" sz="2000" dirty="0" smtClean="0"/>
                  <a:t>pressure.</a:t>
                </a:r>
                <a:endParaRPr lang="en-US" sz="2000" dirty="0"/>
              </a:p>
            </p:txBody>
          </p:sp>
        </mc:Choice>
        <mc:Fallback xmlns="">
          <p:sp>
            <p:nvSpPr>
              <p:cNvPr id="9" name="Rectangle 8"/>
              <p:cNvSpPr>
                <a:spLocks noRot="1" noChangeAspect="1" noMove="1" noResize="1" noEditPoints="1" noAdjustHandles="1" noChangeArrowheads="1" noChangeShapeType="1" noTextEdit="1"/>
              </p:cNvSpPr>
              <p:nvPr/>
            </p:nvSpPr>
            <p:spPr>
              <a:xfrm>
                <a:off x="159327" y="3846255"/>
                <a:ext cx="4495800" cy="2554545"/>
              </a:xfrm>
              <a:prstGeom prst="rect">
                <a:avLst/>
              </a:prstGeom>
              <a:blipFill rotWithShape="1">
                <a:blip r:embed="rId4"/>
                <a:stretch>
                  <a:fillRect l="-1084" t="-955" r="-1491" b="-358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a:xfrm>
            <a:off x="7239000" y="6426530"/>
            <a:ext cx="1905000" cy="457200"/>
          </a:xfrm>
        </p:spPr>
        <p:txBody>
          <a:bodyPr/>
          <a:lstStyle/>
          <a:p>
            <a:pPr>
              <a:defRPr/>
            </a:pPr>
            <a:fld id="{BBD86FD0-1E35-4B87-9C1A-BBA3B104C362}" type="slidenum">
              <a:rPr lang="en-US" smtClean="0"/>
              <a:pPr>
                <a:defRPr/>
              </a:pPr>
              <a:t>13</a:t>
            </a:fld>
            <a:endParaRPr lang="en-US" dirty="0"/>
          </a:p>
        </p:txBody>
      </p:sp>
    </p:spTree>
    <p:extLst>
      <p:ext uri="{BB962C8B-B14F-4D97-AF65-F5344CB8AC3E}">
        <p14:creationId xmlns:p14="http://schemas.microsoft.com/office/powerpoint/2010/main" val="15015052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0617" y="152400"/>
            <a:ext cx="8229600" cy="1143000"/>
          </a:xfrm>
        </p:spPr>
        <p:txBody>
          <a:bodyPr>
            <a:normAutofit/>
          </a:bodyPr>
          <a:lstStyle/>
          <a:p>
            <a:r>
              <a:rPr lang="en-US" sz="4000" dirty="0" smtClean="0">
                <a:latin typeface="Arial" panose="020B0604020202020204" pitchFamily="34" charset="0"/>
                <a:cs typeface="Arial" panose="020B0604020202020204" pitchFamily="34" charset="0"/>
              </a:rPr>
              <a:t>Salinity: Stabilization</a:t>
            </a:r>
            <a:endParaRPr lang="en-US" sz="4000"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926" y="2765961"/>
            <a:ext cx="7230981" cy="390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52401" y="1143000"/>
            <a:ext cx="8826032" cy="1354217"/>
          </a:xfrm>
          <a:prstGeom prst="rect">
            <a:avLst/>
          </a:prstGeom>
          <a:noFill/>
        </p:spPr>
        <p:txBody>
          <a:bodyPr wrap="square" rtlCol="0">
            <a:spAutoFit/>
          </a:bodyPr>
          <a:lstStyle/>
          <a:p>
            <a:pPr marL="342900" indent="-342900">
              <a:spcAft>
                <a:spcPts val="1200"/>
              </a:spcAft>
              <a:buFont typeface="Wingdings" panose="05000000000000000000" pitchFamily="2" charset="2"/>
              <a:buChar char="Ø"/>
            </a:pPr>
            <a:r>
              <a:rPr lang="en-US" sz="2400" dirty="0" smtClean="0"/>
              <a:t>Salinity in synthetic brine is </a:t>
            </a:r>
            <a:r>
              <a:rPr lang="en-US" sz="2400" b="1" dirty="0" smtClean="0">
                <a:solidFill>
                  <a:srgbClr val="FF0000"/>
                </a:solidFill>
              </a:rPr>
              <a:t>favorable</a:t>
            </a:r>
            <a:r>
              <a:rPr lang="en-US" sz="2400" dirty="0" smtClean="0"/>
              <a:t> for C12 and CO</a:t>
            </a:r>
            <a:r>
              <a:rPr lang="en-US" sz="2400" baseline="-25000" dirty="0" smtClean="0"/>
              <a:t>2</a:t>
            </a:r>
            <a:r>
              <a:rPr lang="en-US" sz="2400" dirty="0" smtClean="0"/>
              <a:t> foam strength.</a:t>
            </a:r>
          </a:p>
          <a:p>
            <a:pPr marL="342900" indent="-342900">
              <a:spcAft>
                <a:spcPts val="1200"/>
              </a:spcAft>
              <a:buFont typeface="Wingdings" panose="05000000000000000000" pitchFamily="2" charset="2"/>
              <a:buChar char="Ø"/>
            </a:pPr>
            <a:r>
              <a:rPr lang="en-US" sz="2400" dirty="0" smtClean="0"/>
              <a:t>Salinity in synthetic brine is around the </a:t>
            </a:r>
            <a:r>
              <a:rPr lang="en-US" sz="2400" b="1" dirty="0" smtClean="0">
                <a:solidFill>
                  <a:srgbClr val="FF0000"/>
                </a:solidFill>
              </a:rPr>
              <a:t>“optimal” salinity</a:t>
            </a:r>
            <a:endParaRPr lang="en-US" sz="2400" b="1" dirty="0">
              <a:solidFill>
                <a:srgbClr val="FF0000"/>
              </a:solidFill>
            </a:endParaRPr>
          </a:p>
        </p:txBody>
      </p:sp>
      <p:sp>
        <p:nvSpPr>
          <p:cNvPr id="3" name="Slide Number Placeholder 2"/>
          <p:cNvSpPr>
            <a:spLocks noGrp="1"/>
          </p:cNvSpPr>
          <p:nvPr>
            <p:ph type="sldNum" sz="quarter" idx="12"/>
          </p:nvPr>
        </p:nvSpPr>
        <p:spPr>
          <a:xfrm>
            <a:off x="7166556" y="6438405"/>
            <a:ext cx="1905000" cy="457200"/>
          </a:xfrm>
        </p:spPr>
        <p:txBody>
          <a:bodyPr/>
          <a:lstStyle/>
          <a:p>
            <a:pPr>
              <a:defRPr/>
            </a:pPr>
            <a:fld id="{BBD86FD0-1E35-4B87-9C1A-BBA3B104C362}" type="slidenum">
              <a:rPr lang="en-US" smtClean="0"/>
              <a:pPr>
                <a:defRPr/>
              </a:pPr>
              <a:t>14</a:t>
            </a:fld>
            <a:endParaRPr lang="en-US"/>
          </a:p>
        </p:txBody>
      </p:sp>
    </p:spTree>
    <p:extLst>
      <p:ext uri="{BB962C8B-B14F-4D97-AF65-F5344CB8AC3E}">
        <p14:creationId xmlns:p14="http://schemas.microsoft.com/office/powerpoint/2010/main" val="21719259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111"/>
            <a:ext cx="9144000" cy="1128889"/>
          </a:xfrm>
        </p:spPr>
        <p:txBody>
          <a:bodyPr>
            <a:normAutofit/>
          </a:bodyPr>
          <a:lstStyle/>
          <a:p>
            <a:r>
              <a:rPr lang="en-US" sz="4000" dirty="0" smtClean="0">
                <a:latin typeface="Arial" panose="020B0604020202020204" pitchFamily="34" charset="0"/>
                <a:cs typeface="Arial" panose="020B0604020202020204" pitchFamily="34" charset="0"/>
              </a:rPr>
              <a:t>C12/Brine and CO</a:t>
            </a:r>
            <a:r>
              <a:rPr lang="en-US" sz="4000" baseline="-25000" dirty="0" smtClean="0">
                <a:latin typeface="Arial" panose="020B0604020202020204" pitchFamily="34" charset="0"/>
                <a:cs typeface="Arial" panose="020B0604020202020204" pitchFamily="34" charset="0"/>
              </a:rPr>
              <a:t>2</a:t>
            </a:r>
            <a:r>
              <a:rPr lang="en-US" sz="4000" dirty="0" smtClean="0">
                <a:latin typeface="Arial" panose="020B0604020202020204" pitchFamily="34" charset="0"/>
                <a:cs typeface="Arial" panose="020B0604020202020204" pitchFamily="34" charset="0"/>
              </a:rPr>
              <a:t> foam at </a:t>
            </a:r>
            <a:r>
              <a:rPr lang="en-US" sz="4000" dirty="0" smtClean="0">
                <a:latin typeface="Arial" panose="020B0604020202020204" pitchFamily="34" charset="0"/>
                <a:cs typeface="Arial" panose="020B0604020202020204" pitchFamily="34" charset="0"/>
              </a:rPr>
              <a:t>120 ℃</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0" y="990600"/>
            <a:ext cx="9144000" cy="2274341"/>
          </a:xfrm>
          <a:prstGeom prst="rect">
            <a:avLst/>
          </a:prstGeom>
        </p:spPr>
        <p:txBody>
          <a:bodyPr wrap="square">
            <a:spAutoFit/>
          </a:bodyPr>
          <a:lstStyle/>
          <a:p>
            <a:pPr marL="285750" indent="-285750">
              <a:lnSpc>
                <a:spcPct val="114000"/>
              </a:lnSpc>
              <a:spcAft>
                <a:spcPts val="6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C12/brine and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can generate </a:t>
            </a:r>
            <a:r>
              <a:rPr lang="en-US" sz="2400" b="1" dirty="0" smtClean="0">
                <a:solidFill>
                  <a:srgbClr val="FF0000"/>
                </a:solidFill>
                <a:latin typeface="Arial" panose="020B0604020202020204" pitchFamily="34" charset="0"/>
                <a:cs typeface="Arial" panose="020B0604020202020204" pitchFamily="34" charset="0"/>
              </a:rPr>
              <a:t>strong</a:t>
            </a:r>
            <a:r>
              <a:rPr lang="en-US" sz="2400" dirty="0" smtClean="0">
                <a:latin typeface="Arial" panose="020B0604020202020204" pitchFamily="34" charset="0"/>
                <a:cs typeface="Arial" panose="020B0604020202020204" pitchFamily="34" charset="0"/>
              </a:rPr>
              <a:t> foam at high temperature</a:t>
            </a:r>
          </a:p>
          <a:p>
            <a:pPr marL="285750" indent="-285750">
              <a:lnSpc>
                <a:spcPct val="114000"/>
              </a:lnSpc>
              <a:spcAft>
                <a:spcPts val="600"/>
              </a:spcAft>
              <a:buFont typeface="Wingdings" panose="05000000000000000000" pitchFamily="2" charset="2"/>
              <a:buChar char="Ø"/>
            </a:pPr>
            <a:r>
              <a:rPr lang="en-US" sz="2400" b="1" dirty="0" smtClean="0">
                <a:solidFill>
                  <a:srgbClr val="FF0000"/>
                </a:solidFill>
                <a:latin typeface="Arial" panose="020B0604020202020204" pitchFamily="34" charset="0"/>
                <a:cs typeface="Arial" panose="020B0604020202020204" pitchFamily="34" charset="0"/>
              </a:rPr>
              <a:t>Minimum Pressure Gradient (MPG) </a:t>
            </a:r>
            <a:r>
              <a:rPr lang="en-US" sz="2400" dirty="0" smtClean="0">
                <a:latin typeface="Arial" panose="020B0604020202020204" pitchFamily="34" charset="0"/>
                <a:cs typeface="Arial" panose="020B0604020202020204" pitchFamily="34" charset="0"/>
              </a:rPr>
              <a:t>exists</a:t>
            </a:r>
            <a:r>
              <a:rPr lang="en-US" sz="2400" dirty="0">
                <a:latin typeface="Arial" panose="020B0604020202020204" pitchFamily="34" charset="0"/>
                <a:cs typeface="Arial" panose="020B0604020202020204" pitchFamily="34" charset="0"/>
              </a:rPr>
              <a:t>. High flow rate is required to reach the </a:t>
            </a:r>
            <a:r>
              <a:rPr lang="en-US" sz="2400" dirty="0" smtClean="0">
                <a:latin typeface="Arial" panose="020B0604020202020204" pitchFamily="34" charset="0"/>
                <a:cs typeface="Arial" panose="020B0604020202020204" pitchFamily="34" charset="0"/>
              </a:rPr>
              <a:t>MPG to </a:t>
            </a:r>
            <a:r>
              <a:rPr lang="en-US" sz="2400" dirty="0">
                <a:latin typeface="Arial" panose="020B0604020202020204" pitchFamily="34" charset="0"/>
                <a:cs typeface="Arial" panose="020B0604020202020204" pitchFamily="34" charset="0"/>
              </a:rPr>
              <a:t>onset the foam </a:t>
            </a:r>
            <a:r>
              <a:rPr lang="en-US" sz="2400" dirty="0" smtClean="0">
                <a:latin typeface="Arial" panose="020B0604020202020204" pitchFamily="34" charset="0"/>
                <a:cs typeface="Arial" panose="020B0604020202020204" pitchFamily="34" charset="0"/>
              </a:rPr>
              <a:t>generation</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high foam quality.</a:t>
            </a:r>
            <a:endParaRPr lang="en-US" sz="24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09999"/>
            <a:ext cx="6459541" cy="2496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6221" y="3388642"/>
            <a:ext cx="5912146"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BBD86FD0-1E35-4B87-9C1A-BBA3B104C362}" type="slidenum">
              <a:rPr lang="en-US" smtClean="0"/>
              <a:pPr>
                <a:defRPr/>
              </a:pPr>
              <a:t>15</a:t>
            </a:fld>
            <a:endParaRPr lang="en-US"/>
          </a:p>
        </p:txBody>
      </p:sp>
    </p:spTree>
    <p:extLst>
      <p:ext uri="{BB962C8B-B14F-4D97-AF65-F5344CB8AC3E}">
        <p14:creationId xmlns:p14="http://schemas.microsoft.com/office/powerpoint/2010/main" val="408168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062861" cy="1143000"/>
          </a:xfrm>
        </p:spPr>
        <p:txBody>
          <a:bodyPr>
            <a:normAutofit/>
          </a:bodyPr>
          <a:lstStyle/>
          <a:p>
            <a:r>
              <a:rPr lang="en-US" sz="4000" dirty="0" smtClean="0">
                <a:latin typeface="Arial" panose="020B0604020202020204" pitchFamily="34" charset="0"/>
                <a:cs typeface="Arial" panose="020B0604020202020204" pitchFamily="34" charset="0"/>
              </a:rPr>
              <a:t>Influence of Elevated </a:t>
            </a:r>
            <a:r>
              <a:rPr lang="en-US" sz="4000" dirty="0" smtClean="0">
                <a:latin typeface="Arial" panose="020B0604020202020204" pitchFamily="34" charset="0"/>
                <a:cs typeface="Arial" panose="020B0604020202020204" pitchFamily="34" charset="0"/>
              </a:rPr>
              <a:t>Temperature</a:t>
            </a:r>
            <a:endParaRPr lang="en-US" sz="4000" dirty="0">
              <a:latin typeface="Arial" panose="020B0604020202020204" pitchFamily="34" charset="0"/>
              <a:cs typeface="Arial" panose="020B0604020202020204" pitchFamily="34" charset="0"/>
            </a:endParaRPr>
          </a:p>
        </p:txBody>
      </p:sp>
      <p:sp>
        <p:nvSpPr>
          <p:cNvPr id="4" name="Rectangle 3"/>
          <p:cNvSpPr/>
          <p:nvPr/>
        </p:nvSpPr>
        <p:spPr>
          <a:xfrm>
            <a:off x="76200" y="1143000"/>
            <a:ext cx="8839200" cy="2274341"/>
          </a:xfrm>
          <a:prstGeom prst="rect">
            <a:avLst/>
          </a:prstGeom>
        </p:spPr>
        <p:txBody>
          <a:bodyPr wrap="square">
            <a:spAutoFit/>
          </a:bodyPr>
          <a:lstStyle/>
          <a:p>
            <a:pPr marL="285750" indent="-285750">
              <a:lnSpc>
                <a:spcPct val="114000"/>
              </a:lnSpc>
              <a:spcAft>
                <a:spcPts val="600"/>
              </a:spcAft>
              <a:buFont typeface="Wingdings" panose="05000000000000000000" pitchFamily="2" charset="2"/>
              <a:buChar char="Ø"/>
            </a:pPr>
            <a:r>
              <a:rPr lang="en-US" sz="2400" b="1" dirty="0">
                <a:latin typeface="Arial" panose="020B0604020202020204" pitchFamily="34" charset="0"/>
                <a:cs typeface="Arial" panose="020B0604020202020204" pitchFamily="34" charset="0"/>
              </a:rPr>
              <a:t>Dehydration</a:t>
            </a:r>
            <a:r>
              <a:rPr lang="en-US" sz="2400" dirty="0">
                <a:latin typeface="Arial" panose="020B0604020202020204" pitchFamily="34" charset="0"/>
                <a:cs typeface="Arial" panose="020B0604020202020204" pitchFamily="34" charset="0"/>
              </a:rPr>
              <a:t> of EO and OH head groups at elevated </a:t>
            </a:r>
            <a:r>
              <a:rPr lang="en-US" sz="2400" dirty="0" smtClean="0">
                <a:latin typeface="Arial" panose="020B0604020202020204" pitchFamily="34" charset="0"/>
                <a:cs typeface="Arial" panose="020B0604020202020204" pitchFamily="34" charset="0"/>
              </a:rPr>
              <a:t>temperature </a:t>
            </a:r>
            <a:r>
              <a:rPr lang="en-US" sz="2400" b="1" dirty="0" smtClean="0">
                <a:latin typeface="Arial" panose="020B0604020202020204" pitchFamily="34" charset="0"/>
                <a:cs typeface="Arial" panose="020B0604020202020204" pitchFamily="34" charset="0"/>
              </a:rPr>
              <a:t>reduces</a:t>
            </a:r>
            <a:r>
              <a:rPr lang="en-US" sz="2400" dirty="0" smtClean="0">
                <a:latin typeface="Arial" panose="020B0604020202020204" pitchFamily="34" charset="0"/>
                <a:cs typeface="Arial" panose="020B0604020202020204" pitchFamily="34" charset="0"/>
              </a:rPr>
              <a:t> the size of surfactant molecules, </a:t>
            </a:r>
            <a:r>
              <a:rPr lang="en-US" sz="2400" b="1" dirty="0" smtClean="0">
                <a:latin typeface="Arial" panose="020B0604020202020204" pitchFamily="34" charset="0"/>
                <a:cs typeface="Arial" panose="020B0604020202020204" pitchFamily="34" charset="0"/>
              </a:rPr>
              <a:t>increases</a:t>
            </a:r>
            <a:r>
              <a:rPr lang="en-US" sz="2400" dirty="0" smtClean="0">
                <a:latin typeface="Arial" panose="020B0604020202020204" pitchFamily="34" charset="0"/>
                <a:cs typeface="Arial" panose="020B0604020202020204" pitchFamily="34" charset="0"/>
              </a:rPr>
              <a:t> the packing density and </a:t>
            </a:r>
            <a:r>
              <a:rPr lang="en-US" sz="2400" b="1" dirty="0">
                <a:solidFill>
                  <a:srgbClr val="FF0000"/>
                </a:solidFill>
                <a:latin typeface="Arial" panose="020B0604020202020204" pitchFamily="34" charset="0"/>
                <a:cs typeface="Arial" panose="020B0604020202020204" pitchFamily="34" charset="0"/>
              </a:rPr>
              <a:t>stabilizes</a:t>
            </a:r>
            <a:r>
              <a:rPr lang="en-US" sz="2400" dirty="0">
                <a:latin typeface="Arial" panose="020B0604020202020204" pitchFamily="34" charset="0"/>
                <a:cs typeface="Arial" panose="020B0604020202020204" pitchFamily="34" charset="0"/>
              </a:rPr>
              <a:t> the foam.</a:t>
            </a:r>
          </a:p>
          <a:p>
            <a:pPr marL="285750" indent="-285750">
              <a:lnSpc>
                <a:spcPct val="114000"/>
              </a:lnSpc>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The enhancement of </a:t>
            </a:r>
            <a:r>
              <a:rPr lang="en-US" sz="2400" b="1" dirty="0">
                <a:latin typeface="Arial" panose="020B0604020202020204" pitchFamily="34" charset="0"/>
                <a:cs typeface="Arial" panose="020B0604020202020204" pitchFamily="34" charset="0"/>
              </a:rPr>
              <a:t>thermal motion </a:t>
            </a:r>
            <a:r>
              <a:rPr lang="en-US" sz="2400" dirty="0">
                <a:latin typeface="Arial" panose="020B0604020202020204" pitchFamily="34" charset="0"/>
                <a:cs typeface="Arial" panose="020B0604020202020204" pitchFamily="34" charset="0"/>
              </a:rPr>
              <a:t>of surfactant </a:t>
            </a:r>
            <a:r>
              <a:rPr lang="en-US" sz="2400" dirty="0" smtClean="0">
                <a:latin typeface="Arial" panose="020B0604020202020204" pitchFamily="34" charset="0"/>
                <a:cs typeface="Arial" panose="020B0604020202020204" pitchFamily="34" charset="0"/>
              </a:rPr>
              <a:t>molecules decreases the packing density and </a:t>
            </a:r>
            <a:r>
              <a:rPr lang="en-US" sz="2400" b="1" dirty="0">
                <a:solidFill>
                  <a:srgbClr val="FF0000"/>
                </a:solidFill>
                <a:latin typeface="Arial" panose="020B0604020202020204" pitchFamily="34" charset="0"/>
                <a:cs typeface="Arial" panose="020B0604020202020204" pitchFamily="34" charset="0"/>
              </a:rPr>
              <a:t>destabilize</a:t>
            </a:r>
            <a:r>
              <a:rPr lang="en-US" sz="2400" dirty="0">
                <a:latin typeface="Arial" panose="020B0604020202020204" pitchFamily="34" charset="0"/>
                <a:cs typeface="Arial" panose="020B0604020202020204" pitchFamily="34" charset="0"/>
              </a:rPr>
              <a:t> the foam.</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9836" y="3690752"/>
            <a:ext cx="6043025"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24237" y="3888998"/>
            <a:ext cx="2895599" cy="2462213"/>
          </a:xfrm>
          <a:prstGeom prst="rect">
            <a:avLst/>
          </a:prstGeom>
          <a:noFill/>
        </p:spPr>
        <p:txBody>
          <a:bodyPr wrap="square" rtlCol="0">
            <a:spAutoFit/>
          </a:bodyPr>
          <a:lstStyle/>
          <a:p>
            <a:pPr algn="ctr"/>
            <a:r>
              <a:rPr lang="en-US" sz="2200" dirty="0" smtClean="0"/>
              <a:t>Elevated reservoir temperature (</a:t>
            </a:r>
            <a:r>
              <a:rPr lang="en-US" sz="2200" dirty="0"/>
              <a:t>120 ℃</a:t>
            </a:r>
            <a:r>
              <a:rPr lang="en-US" sz="2200" dirty="0" smtClean="0"/>
              <a:t>) is </a:t>
            </a:r>
            <a:r>
              <a:rPr lang="en-US" sz="2200" b="1" dirty="0" smtClean="0">
                <a:solidFill>
                  <a:srgbClr val="FF0000"/>
                </a:solidFill>
              </a:rPr>
              <a:t>detrimental </a:t>
            </a:r>
            <a:r>
              <a:rPr lang="en-US" sz="2200" dirty="0" smtClean="0"/>
              <a:t>for C12/brine and CO</a:t>
            </a:r>
            <a:r>
              <a:rPr lang="en-US" sz="2200" baseline="-25000" dirty="0" smtClean="0"/>
              <a:t>2</a:t>
            </a:r>
            <a:r>
              <a:rPr lang="en-US" sz="2200" dirty="0" smtClean="0"/>
              <a:t> foam strength due to the short length of EO group.</a:t>
            </a:r>
            <a:endParaRPr lang="en-US" sz="2200" dirty="0"/>
          </a:p>
        </p:txBody>
      </p:sp>
      <p:sp>
        <p:nvSpPr>
          <p:cNvPr id="3" name="Slide Number Placeholder 2"/>
          <p:cNvSpPr>
            <a:spLocks noGrp="1"/>
          </p:cNvSpPr>
          <p:nvPr>
            <p:ph type="sldNum" sz="quarter" idx="12"/>
          </p:nvPr>
        </p:nvSpPr>
        <p:spPr/>
        <p:txBody>
          <a:bodyPr/>
          <a:lstStyle/>
          <a:p>
            <a:fld id="{1AF77992-3F82-4E3F-B8F1-295D05081C19}" type="slidenum">
              <a:rPr lang="en-US" smtClean="0"/>
              <a:t>16</a:t>
            </a:fld>
            <a:endParaRPr lang="en-US"/>
          </a:p>
        </p:txBody>
      </p:sp>
    </p:spTree>
    <p:extLst>
      <p:ext uri="{BB962C8B-B14F-4D97-AF65-F5344CB8AC3E}">
        <p14:creationId xmlns:p14="http://schemas.microsoft.com/office/powerpoint/2010/main" val="20563049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867"/>
            <a:ext cx="8229600" cy="880533"/>
          </a:xfrm>
        </p:spPr>
        <p:txBody>
          <a:bodyPr>
            <a:normAutofit fontScale="90000"/>
          </a:bodyPr>
          <a:lstStyle/>
          <a:p>
            <a:r>
              <a:rPr lang="en-US" dirty="0" smtClean="0">
                <a:latin typeface="Arial" panose="020B0604020202020204" pitchFamily="34" charset="0"/>
                <a:cs typeface="Arial" panose="020B0604020202020204" pitchFamily="34" charset="0"/>
              </a:rPr>
              <a:t>Conclusions – Evaluation Results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990600"/>
            <a:ext cx="9067800" cy="5715000"/>
          </a:xfrm>
        </p:spPr>
        <p:txBody>
          <a:bodyPr>
            <a:noAutofit/>
          </a:bodyPr>
          <a:lstStyle/>
          <a:p>
            <a:pPr>
              <a:lnSpc>
                <a:spcPct val="150000"/>
              </a:lnSpc>
              <a:spcBef>
                <a:spcPts val="0"/>
              </a:spcBef>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solubility of C12 depends on </a:t>
            </a:r>
            <a:r>
              <a:rPr lang="en-US" sz="2200" b="1" dirty="0" smtClean="0">
                <a:latin typeface="Arial" panose="020B0604020202020204" pitchFamily="34" charset="0"/>
                <a:cs typeface="Arial" panose="020B0604020202020204" pitchFamily="34" charset="0"/>
              </a:rPr>
              <a:t>pH</a:t>
            </a:r>
            <a:r>
              <a:rPr lang="en-US" sz="2200" dirty="0" smtClean="0">
                <a:latin typeface="Arial" panose="020B0604020202020204" pitchFamily="34" charset="0"/>
                <a:cs typeface="Arial" panose="020B0604020202020204" pitchFamily="34" charset="0"/>
              </a:rPr>
              <a:t> and </a:t>
            </a:r>
            <a:r>
              <a:rPr lang="en-US" sz="2200" b="1" dirty="0" smtClean="0">
                <a:latin typeface="Arial" panose="020B0604020202020204" pitchFamily="34" charset="0"/>
                <a:cs typeface="Arial" panose="020B0604020202020204" pitchFamily="34" charset="0"/>
              </a:rPr>
              <a:t>temperature</a:t>
            </a:r>
            <a:r>
              <a:rPr lang="en-US" sz="2200" dirty="0" smtClean="0">
                <a:latin typeface="Arial" panose="020B0604020202020204" pitchFamily="34" charset="0"/>
                <a:cs typeface="Arial" panose="020B0604020202020204" pitchFamily="34" charset="0"/>
              </a:rPr>
              <a:t>. C12 is </a:t>
            </a:r>
            <a:r>
              <a:rPr lang="en-US" sz="2200" b="1" dirty="0" smtClean="0">
                <a:solidFill>
                  <a:srgbClr val="FF0000"/>
                </a:solidFill>
                <a:latin typeface="Arial" panose="020B0604020202020204" pitchFamily="34" charset="0"/>
                <a:cs typeface="Arial" panose="020B0604020202020204" pitchFamily="34" charset="0"/>
              </a:rPr>
              <a:t>water-soluble</a:t>
            </a:r>
            <a:r>
              <a:rPr lang="en-US" sz="2200" dirty="0" smtClean="0">
                <a:latin typeface="Arial" panose="020B0604020202020204" pitchFamily="34" charset="0"/>
                <a:cs typeface="Arial" panose="020B0604020202020204" pitchFamily="34" charset="0"/>
              </a:rPr>
              <a:t> at 120 °C in CO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flooding processes.</a:t>
            </a:r>
          </a:p>
          <a:p>
            <a:pPr>
              <a:lnSpc>
                <a:spcPct val="150000"/>
              </a:lnSpc>
              <a:spcBef>
                <a:spcPts val="0"/>
              </a:spcBef>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C12 is slowly </a:t>
            </a:r>
            <a:r>
              <a:rPr lang="en-US" sz="2200" b="1" dirty="0" smtClean="0">
                <a:solidFill>
                  <a:srgbClr val="FF0000"/>
                </a:solidFill>
                <a:latin typeface="Arial" panose="020B0604020202020204" pitchFamily="34" charset="0"/>
                <a:cs typeface="Arial" panose="020B0604020202020204" pitchFamily="34" charset="0"/>
              </a:rPr>
              <a:t>degraded</a:t>
            </a:r>
            <a:r>
              <a:rPr lang="en-US" sz="2200" dirty="0" smtClean="0">
                <a:latin typeface="Arial" panose="020B0604020202020204" pitchFamily="34" charset="0"/>
                <a:cs typeface="Arial" panose="020B0604020202020204" pitchFamily="34" charset="0"/>
              </a:rPr>
              <a:t> at 125 °C and pH=4. But </a:t>
            </a:r>
            <a:r>
              <a:rPr lang="en-US" sz="2200" b="1" dirty="0" smtClean="0">
                <a:latin typeface="Arial" panose="020B0604020202020204" pitchFamily="34" charset="0"/>
                <a:cs typeface="Arial" panose="020B0604020202020204" pitchFamily="34" charset="0"/>
              </a:rPr>
              <a:t>oxygen</a:t>
            </a:r>
            <a:r>
              <a:rPr lang="en-US" sz="2200" dirty="0" smtClean="0">
                <a:latin typeface="Arial" panose="020B0604020202020204" pitchFamily="34" charset="0"/>
                <a:cs typeface="Arial" panose="020B0604020202020204" pitchFamily="34" charset="0"/>
              </a:rPr>
              <a:t> was not eliminated and may cause this degradation.</a:t>
            </a:r>
          </a:p>
          <a:p>
            <a:pPr>
              <a:lnSpc>
                <a:spcPct val="150000"/>
              </a:lnSpc>
              <a:spcBef>
                <a:spcPts val="0"/>
              </a:spcBef>
              <a:spcAft>
                <a:spcPts val="1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The adsorption of C12 is </a:t>
            </a:r>
            <a:r>
              <a:rPr lang="en-US" sz="2200" b="1" dirty="0">
                <a:solidFill>
                  <a:srgbClr val="FF0000"/>
                </a:solidFill>
                <a:latin typeface="Arial" panose="020B0604020202020204" pitchFamily="34" charset="0"/>
                <a:cs typeface="Arial" panose="020B0604020202020204" pitchFamily="34" charset="0"/>
              </a:rPr>
              <a:t>low</a:t>
            </a:r>
            <a:r>
              <a:rPr lang="en-US" sz="2200" dirty="0">
                <a:latin typeface="Arial" panose="020B0604020202020204" pitchFamily="34" charset="0"/>
                <a:cs typeface="Arial" panose="020B0604020202020204" pitchFamily="34" charset="0"/>
              </a:rPr>
              <a:t> on relative pure carbonate surface. </a:t>
            </a:r>
            <a:endParaRPr lang="en-US" sz="2200" dirty="0" smtClean="0">
              <a:latin typeface="Arial" panose="020B0604020202020204" pitchFamily="34" charset="0"/>
              <a:cs typeface="Arial" panose="020B0604020202020204" pitchFamily="34" charset="0"/>
            </a:endParaRPr>
          </a:p>
          <a:p>
            <a:pPr>
              <a:lnSpc>
                <a:spcPct val="150000"/>
              </a:lnSpc>
              <a:spcBef>
                <a:spcPts val="0"/>
              </a:spcBef>
              <a:spcAft>
                <a:spcPts val="1200"/>
              </a:spcAft>
              <a:buFont typeface="Wingdings" panose="05000000000000000000" pitchFamily="2" charset="2"/>
              <a:buChar char="Ø"/>
            </a:pPr>
            <a:r>
              <a:rPr lang="en-US" sz="2200" dirty="0" err="1" smtClean="0">
                <a:latin typeface="Arial" panose="020B0604020202020204" pitchFamily="34" charset="0"/>
                <a:cs typeface="Arial" panose="020B0604020202020204" pitchFamily="34" charset="0"/>
              </a:rPr>
              <a:t>Ethomeen</a:t>
            </a:r>
            <a:r>
              <a:rPr lang="en-US"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C12 and CO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can generate </a:t>
            </a:r>
            <a:r>
              <a:rPr lang="en-US" sz="2200" b="1" dirty="0" smtClean="0">
                <a:solidFill>
                  <a:srgbClr val="FF0000"/>
                </a:solidFill>
                <a:latin typeface="Arial" panose="020B0604020202020204" pitchFamily="34" charset="0"/>
                <a:cs typeface="Arial" panose="020B0604020202020204" pitchFamily="34" charset="0"/>
              </a:rPr>
              <a:t>strong foam at reservoir conditions</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i.e.</a:t>
            </a:r>
            <a:r>
              <a:rPr lang="en-US" sz="2200" dirty="0" smtClean="0">
                <a:latin typeface="Arial" panose="020B0604020202020204" pitchFamily="34" charset="0"/>
                <a:cs typeface="Arial" panose="020B0604020202020204" pitchFamily="34" charset="0"/>
              </a:rPr>
              <a:t>, high temperature, high salinity and carbonate minerals. </a:t>
            </a:r>
          </a:p>
        </p:txBody>
      </p:sp>
      <p:sp>
        <p:nvSpPr>
          <p:cNvPr id="4" name="Slide Number Placeholder 3"/>
          <p:cNvSpPr>
            <a:spLocks noGrp="1"/>
          </p:cNvSpPr>
          <p:nvPr>
            <p:ph type="sldNum" sz="quarter" idx="12"/>
          </p:nvPr>
        </p:nvSpPr>
        <p:spPr/>
        <p:txBody>
          <a:bodyPr/>
          <a:lstStyle/>
          <a:p>
            <a:fld id="{1AF77992-3F82-4E3F-B8F1-295D05081C19}" type="slidenum">
              <a:rPr lang="en-US" smtClean="0"/>
              <a:t>17</a:t>
            </a:fld>
            <a:endParaRPr lang="en-US"/>
          </a:p>
        </p:txBody>
      </p:sp>
    </p:spTree>
    <p:extLst>
      <p:ext uri="{BB962C8B-B14F-4D97-AF65-F5344CB8AC3E}">
        <p14:creationId xmlns:p14="http://schemas.microsoft.com/office/powerpoint/2010/main" val="2808596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868362"/>
          </a:xfrm>
        </p:spPr>
        <p:txBody>
          <a:bodyPr>
            <a:normAutofit/>
          </a:bodyPr>
          <a:lstStyle/>
          <a:p>
            <a:r>
              <a:rPr lang="en-US" sz="4000" dirty="0" smtClean="0">
                <a:latin typeface="Arial" panose="020B0604020202020204" pitchFamily="34" charset="0"/>
                <a:cs typeface="Arial" panose="020B0604020202020204" pitchFamily="34" charset="0"/>
              </a:rPr>
              <a:t>Conclusions – Field Application</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990600"/>
            <a:ext cx="9067800" cy="5486400"/>
          </a:xfrm>
        </p:spPr>
        <p:txBody>
          <a:bodyPr>
            <a:noAutofit/>
          </a:bodyPr>
          <a:lstStyle/>
          <a:p>
            <a:pPr>
              <a:lnSpc>
                <a:spcPct val="120000"/>
              </a:lnSpc>
              <a:spcBef>
                <a:spcPts val="0"/>
              </a:spcBef>
              <a:spcAft>
                <a:spcPts val="600"/>
              </a:spcAft>
              <a:buFont typeface="Wingdings" panose="05000000000000000000" pitchFamily="2" charset="2"/>
              <a:buChar char="Ø"/>
            </a:pPr>
            <a:r>
              <a:rPr lang="en-US" sz="2200" dirty="0" err="1" smtClean="0">
                <a:latin typeface="Arial" panose="020B0604020202020204" pitchFamily="34" charset="0"/>
                <a:cs typeface="Arial" panose="020B0604020202020204" pitchFamily="34" charset="0"/>
              </a:rPr>
              <a:t>Ethomeen</a:t>
            </a:r>
            <a:r>
              <a:rPr lang="en-US" sz="2200" dirty="0" smtClean="0">
                <a:latin typeface="Arial" panose="020B0604020202020204" pitchFamily="34" charset="0"/>
                <a:cs typeface="Arial" panose="020B0604020202020204" pitchFamily="34" charset="0"/>
              </a:rPr>
              <a:t> C12 is suggested to be injected </a:t>
            </a:r>
            <a:r>
              <a:rPr lang="en-US" sz="2200" b="1" dirty="0" smtClean="0">
                <a:solidFill>
                  <a:srgbClr val="FF0000"/>
                </a:solidFill>
                <a:latin typeface="Arial" panose="020B0604020202020204" pitchFamily="34" charset="0"/>
                <a:cs typeface="Arial" panose="020B0604020202020204" pitchFamily="34" charset="0"/>
              </a:rPr>
              <a:t>in CO</a:t>
            </a:r>
            <a:r>
              <a:rPr lang="en-US" sz="2200" b="1" baseline="-25000" dirty="0" smtClean="0">
                <a:solidFill>
                  <a:srgbClr val="FF0000"/>
                </a:solidFill>
                <a:latin typeface="Arial" panose="020B0604020202020204" pitchFamily="34" charset="0"/>
                <a:cs typeface="Arial" panose="020B0604020202020204" pitchFamily="34" charset="0"/>
              </a:rPr>
              <a:t>2</a:t>
            </a:r>
            <a:r>
              <a:rPr lang="en-US" sz="2200" b="1" dirty="0" smtClean="0">
                <a:solidFill>
                  <a:srgbClr val="FF0000"/>
                </a:solidFill>
                <a:latin typeface="Arial" panose="020B0604020202020204" pitchFamily="34" charset="0"/>
                <a:cs typeface="Arial" panose="020B0604020202020204" pitchFamily="34" charset="0"/>
              </a:rPr>
              <a:t> phase </a:t>
            </a:r>
            <a:r>
              <a:rPr lang="en-US" sz="2200" dirty="0" smtClean="0">
                <a:latin typeface="Arial" panose="020B0604020202020204" pitchFamily="34" charset="0"/>
                <a:cs typeface="Arial" panose="020B0604020202020204" pitchFamily="34" charset="0"/>
              </a:rPr>
              <a:t>to maintain </a:t>
            </a:r>
            <a:r>
              <a:rPr lang="en-US" sz="2200" dirty="0" smtClean="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solubility at reservoir conditions, because of the low pH of aqueous phase in the presence of CO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a:t>
            </a:r>
          </a:p>
          <a:p>
            <a:pPr>
              <a:lnSpc>
                <a:spcPct val="120000"/>
              </a:lnSpc>
              <a:spcBef>
                <a:spcPts val="0"/>
              </a:spcBef>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 slug of </a:t>
            </a:r>
            <a:r>
              <a:rPr lang="en-US" sz="2200" b="1" dirty="0" smtClean="0">
                <a:solidFill>
                  <a:srgbClr val="FF0000"/>
                </a:solidFill>
                <a:latin typeface="Arial" panose="020B0604020202020204" pitchFamily="34" charset="0"/>
                <a:cs typeface="Arial" panose="020B0604020202020204" pitchFamily="34" charset="0"/>
              </a:rPr>
              <a:t>water should be injected </a:t>
            </a:r>
            <a:r>
              <a:rPr lang="en-US" sz="2200" dirty="0" smtClean="0">
                <a:latin typeface="Arial" panose="020B0604020202020204" pitchFamily="34" charset="0"/>
                <a:cs typeface="Arial" panose="020B0604020202020204" pitchFamily="34" charset="0"/>
              </a:rPr>
              <a:t>to maintain the CO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foam strength, although </a:t>
            </a:r>
            <a:r>
              <a:rPr lang="en-US" sz="2200" dirty="0" err="1" smtClean="0">
                <a:latin typeface="Arial" panose="020B0604020202020204" pitchFamily="34" charset="0"/>
                <a:cs typeface="Arial" panose="020B0604020202020204" pitchFamily="34" charset="0"/>
              </a:rPr>
              <a:t>Ethomeen</a:t>
            </a:r>
            <a:r>
              <a:rPr lang="en-US" sz="2200" dirty="0" smtClean="0">
                <a:latin typeface="Arial" panose="020B0604020202020204" pitchFamily="34" charset="0"/>
                <a:cs typeface="Arial" panose="020B0604020202020204" pitchFamily="34" charset="0"/>
              </a:rPr>
              <a:t> C12 is a CO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-soluble surfactant.</a:t>
            </a:r>
          </a:p>
          <a:p>
            <a:pPr>
              <a:lnSpc>
                <a:spcPct val="120000"/>
              </a:lnSpc>
              <a:spcBef>
                <a:spcPts val="0"/>
              </a:spcBef>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CO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phase should be </a:t>
            </a:r>
            <a:r>
              <a:rPr lang="en-US" sz="2200" b="1" dirty="0" smtClean="0">
                <a:solidFill>
                  <a:srgbClr val="FF0000"/>
                </a:solidFill>
                <a:latin typeface="Arial" panose="020B0604020202020204" pitchFamily="34" charset="0"/>
                <a:cs typeface="Arial" panose="020B0604020202020204" pitchFamily="34" charset="0"/>
              </a:rPr>
              <a:t>saturated with water </a:t>
            </a:r>
            <a:r>
              <a:rPr lang="en-US" sz="2200" dirty="0" smtClean="0">
                <a:latin typeface="Arial" panose="020B0604020202020204" pitchFamily="34" charset="0"/>
                <a:cs typeface="Arial" panose="020B0604020202020204" pitchFamily="34" charset="0"/>
              </a:rPr>
              <a:t>before injected to prevent the salt precipitation.</a:t>
            </a:r>
          </a:p>
          <a:p>
            <a:pPr>
              <a:lnSpc>
                <a:spcPct val="120000"/>
              </a:lnSpc>
              <a:spcBef>
                <a:spcPts val="0"/>
              </a:spcBef>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high minimum pressure gradient (10 psi/</a:t>
            </a:r>
            <a:r>
              <a:rPr lang="en-US" sz="2200" dirty="0" err="1" smtClean="0">
                <a:latin typeface="Arial" panose="020B0604020202020204" pitchFamily="34" charset="0"/>
                <a:cs typeface="Arial" panose="020B0604020202020204" pitchFamily="34" charset="0"/>
              </a:rPr>
              <a:t>ft</a:t>
            </a:r>
            <a:r>
              <a:rPr lang="en-US" sz="2200" dirty="0" smtClean="0">
                <a:latin typeface="Arial" panose="020B0604020202020204" pitchFamily="34" charset="0"/>
                <a:cs typeface="Arial" panose="020B0604020202020204" pitchFamily="34" charset="0"/>
              </a:rPr>
              <a:t>) for foam generation at reservoir conditions may </a:t>
            </a:r>
            <a:r>
              <a:rPr lang="en-US" sz="2200" b="1" dirty="0" smtClean="0">
                <a:solidFill>
                  <a:srgbClr val="FF0000"/>
                </a:solidFill>
                <a:latin typeface="Arial" panose="020B0604020202020204" pitchFamily="34" charset="0"/>
                <a:cs typeface="Arial" panose="020B0604020202020204" pitchFamily="34" charset="0"/>
              </a:rPr>
              <a:t>reduce of the </a:t>
            </a:r>
            <a:r>
              <a:rPr lang="en-US" sz="2200" b="1" dirty="0" err="1" smtClean="0">
                <a:solidFill>
                  <a:srgbClr val="FF0000"/>
                </a:solidFill>
                <a:latin typeface="Arial" panose="020B0604020202020204" pitchFamily="34" charset="0"/>
                <a:cs typeface="Arial" panose="020B0604020202020204" pitchFamily="34" charset="0"/>
              </a:rPr>
              <a:t>injectivity</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a:t>
            </a:r>
            <a:r>
              <a:rPr lang="en-US" sz="2200" dirty="0" smtClean="0">
                <a:latin typeface="Arial" panose="020B0604020202020204" pitchFamily="34" charset="0"/>
                <a:cs typeface="Arial" panose="020B0604020202020204" pitchFamily="34" charset="0"/>
              </a:rPr>
              <a:t>result in </a:t>
            </a:r>
            <a:r>
              <a:rPr lang="en-US" sz="2200" dirty="0" smtClean="0">
                <a:latin typeface="Arial" panose="020B0604020202020204" pitchFamily="34" charset="0"/>
                <a:cs typeface="Arial" panose="020B0604020202020204" pitchFamily="34" charset="0"/>
              </a:rPr>
              <a:t>the </a:t>
            </a:r>
            <a:r>
              <a:rPr lang="en-US" sz="2200" b="1" dirty="0" smtClean="0">
                <a:solidFill>
                  <a:srgbClr val="FF0000"/>
                </a:solidFill>
                <a:latin typeface="Arial" panose="020B0604020202020204" pitchFamily="34" charset="0"/>
                <a:cs typeface="Arial" panose="020B0604020202020204" pitchFamily="34" charset="0"/>
              </a:rPr>
              <a:t>failure of foam generation </a:t>
            </a:r>
            <a:r>
              <a:rPr lang="en-US" sz="2200" dirty="0" smtClean="0">
                <a:latin typeface="Arial" panose="020B0604020202020204" pitchFamily="34" charset="0"/>
                <a:cs typeface="Arial" panose="020B0604020202020204" pitchFamily="34" charset="0"/>
              </a:rPr>
              <a:t>in situ.</a:t>
            </a:r>
          </a:p>
          <a:p>
            <a:pPr>
              <a:lnSpc>
                <a:spcPct val="120000"/>
              </a:lnSpc>
              <a:spcBef>
                <a:spcPts val="0"/>
              </a:spcBef>
              <a:spcAft>
                <a:spcPts val="6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Sufficient divalent </a:t>
            </a:r>
            <a:r>
              <a:rPr lang="en-US" sz="2200" dirty="0" err="1" smtClean="0">
                <a:latin typeface="Arial" panose="020B0604020202020204" pitchFamily="34" charset="0"/>
                <a:cs typeface="Arial" panose="020B0604020202020204" pitchFamily="34" charset="0"/>
              </a:rPr>
              <a:t>cations</a:t>
            </a:r>
            <a:r>
              <a:rPr lang="en-US" sz="2200" dirty="0" smtClean="0">
                <a:latin typeface="Arial" panose="020B0604020202020204" pitchFamily="34" charset="0"/>
                <a:cs typeface="Arial" panose="020B0604020202020204" pitchFamily="34" charset="0"/>
              </a:rPr>
              <a:t> are needed to suppress the </a:t>
            </a:r>
            <a:r>
              <a:rPr lang="en-US" sz="2200" b="1" dirty="0" smtClean="0">
                <a:solidFill>
                  <a:srgbClr val="FF0000"/>
                </a:solidFill>
                <a:latin typeface="Arial" panose="020B0604020202020204" pitchFamily="34" charset="0"/>
                <a:cs typeface="Arial" panose="020B0604020202020204" pitchFamily="34" charset="0"/>
              </a:rPr>
              <a:t>dissolution of carbonate mineral </a:t>
            </a:r>
            <a:r>
              <a:rPr lang="en-US" sz="2200" dirty="0" smtClean="0">
                <a:latin typeface="Arial" panose="020B0604020202020204" pitchFamily="34" charset="0"/>
                <a:cs typeface="Arial" panose="020B0604020202020204" pitchFamily="34" charset="0"/>
              </a:rPr>
              <a:t>in CO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and water flooding.</a:t>
            </a:r>
          </a:p>
        </p:txBody>
      </p:sp>
      <p:sp>
        <p:nvSpPr>
          <p:cNvPr id="4" name="Slide Number Placeholder 3"/>
          <p:cNvSpPr>
            <a:spLocks noGrp="1"/>
          </p:cNvSpPr>
          <p:nvPr>
            <p:ph type="sldNum" sz="quarter" idx="12"/>
          </p:nvPr>
        </p:nvSpPr>
        <p:spPr/>
        <p:txBody>
          <a:bodyPr/>
          <a:lstStyle/>
          <a:p>
            <a:fld id="{1AF77992-3F82-4E3F-B8F1-295D05081C19}" type="slidenum">
              <a:rPr lang="en-US" smtClean="0"/>
              <a:t>18</a:t>
            </a:fld>
            <a:endParaRPr lang="en-US"/>
          </a:p>
        </p:txBody>
      </p:sp>
    </p:spTree>
    <p:extLst>
      <p:ext uri="{BB962C8B-B14F-4D97-AF65-F5344CB8AC3E}">
        <p14:creationId xmlns:p14="http://schemas.microsoft.com/office/powerpoint/2010/main" val="4080499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Acknowledgement and Questions?</a:t>
            </a:r>
            <a:r>
              <a:rPr lang="en-US" dirty="0" smtClean="0"/>
              <a:t>	</a:t>
            </a:r>
            <a:endParaRPr lang="en-US" dirty="0"/>
          </a:p>
        </p:txBody>
      </p:sp>
      <p:sp>
        <p:nvSpPr>
          <p:cNvPr id="3" name="Content Placeholder 2"/>
          <p:cNvSpPr>
            <a:spLocks noGrp="1"/>
          </p:cNvSpPr>
          <p:nvPr>
            <p:ph idx="1"/>
          </p:nvPr>
        </p:nvSpPr>
        <p:spPr>
          <a:xfrm>
            <a:off x="2628900" y="1524000"/>
            <a:ext cx="3543300" cy="838200"/>
          </a:xfrm>
        </p:spPr>
        <p:txBody>
          <a:bodyPr>
            <a:normAutofit/>
          </a:bodyPr>
          <a:lstStyle/>
          <a:p>
            <a:r>
              <a:rPr lang="en-US" sz="4600" dirty="0" smtClean="0"/>
              <a:t>Thank you.</a:t>
            </a:r>
            <a:endParaRPr lang="en-US" sz="4600" dirty="0"/>
          </a:p>
        </p:txBody>
      </p:sp>
      <p:sp>
        <p:nvSpPr>
          <p:cNvPr id="4" name="Slide Number Placeholder 3"/>
          <p:cNvSpPr>
            <a:spLocks noGrp="1"/>
          </p:cNvSpPr>
          <p:nvPr>
            <p:ph type="sldNum" sz="quarter" idx="12"/>
          </p:nvPr>
        </p:nvSpPr>
        <p:spPr/>
        <p:txBody>
          <a:bodyPr/>
          <a:lstStyle/>
          <a:p>
            <a:fld id="{1AF77992-3F82-4E3F-B8F1-295D05081C19}" type="slidenum">
              <a:rPr lang="en-US" smtClean="0"/>
              <a:t>19</a:t>
            </a:fld>
            <a:endParaRPr lang="en-US"/>
          </a:p>
        </p:txBody>
      </p:sp>
      <p:sp>
        <p:nvSpPr>
          <p:cNvPr id="6" name="Content Placeholder 2"/>
          <p:cNvSpPr txBox="1">
            <a:spLocks/>
          </p:cNvSpPr>
          <p:nvPr/>
        </p:nvSpPr>
        <p:spPr>
          <a:xfrm>
            <a:off x="304800" y="2514600"/>
            <a:ext cx="8610600" cy="3276600"/>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70000"/>
              </a:lnSpc>
              <a:buNone/>
            </a:pPr>
            <a:r>
              <a:rPr lang="en-US" sz="4800" dirty="0">
                <a:latin typeface="Arial" panose="020B0604020202020204" pitchFamily="34" charset="0"/>
                <a:cs typeface="Arial" panose="020B0604020202020204" pitchFamily="34" charset="0"/>
              </a:rPr>
              <a:t>We acknowledge financial support from the Abu Dhabi National Oil Company (ADNOC), and the Petroleum Institute (PI), U.A.E and partial support from the US Department of Energy (under Award No. </a:t>
            </a:r>
            <a:r>
              <a:rPr lang="en-US" sz="4800" dirty="0" smtClean="0">
                <a:latin typeface="Arial" panose="020B0604020202020204" pitchFamily="34" charset="0"/>
                <a:cs typeface="Arial" panose="020B0604020202020204" pitchFamily="34" charset="0"/>
              </a:rPr>
              <a:t>DE-FE0005902)</a:t>
            </a:r>
            <a:endParaRPr lang="en-US" sz="4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19753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8" y="0"/>
            <a:ext cx="8229600" cy="914400"/>
          </a:xfrm>
        </p:spPr>
        <p:txBody>
          <a:bodyPr>
            <a:normAutofit fontScale="90000"/>
          </a:bodyPr>
          <a:lstStyle/>
          <a:p>
            <a:r>
              <a:rPr lang="en-US" dirty="0" smtClean="0"/>
              <a:t>Background and Previous Investigation</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86409"/>
            <a:ext cx="5627511" cy="289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5829300" y="3170974"/>
            <a:ext cx="3124199" cy="338554"/>
          </a:xfrm>
          <a:prstGeom prst="rect">
            <a:avLst/>
          </a:prstGeom>
        </p:spPr>
        <p:txBody>
          <a:bodyPr wrap="square">
            <a:spAutoFit/>
          </a:bodyPr>
          <a:lstStyle/>
          <a:p>
            <a:r>
              <a:rPr lang="en-US" sz="1600" b="1" dirty="0" smtClean="0"/>
              <a:t>Li</a:t>
            </a:r>
            <a:r>
              <a:rPr lang="en-US" sz="1600" b="1" dirty="0"/>
              <a:t>, R. F., </a:t>
            </a:r>
            <a:r>
              <a:rPr lang="en-US" sz="1600" b="1" dirty="0" smtClean="0"/>
              <a:t>2010. SPE-113910-PA</a:t>
            </a:r>
            <a:r>
              <a:rPr lang="en-US" sz="1600" b="1" dirty="0"/>
              <a:t>.</a:t>
            </a:r>
          </a:p>
        </p:txBody>
      </p:sp>
      <p:sp>
        <p:nvSpPr>
          <p:cNvPr id="7" name="TextBox 6"/>
          <p:cNvSpPr txBox="1"/>
          <p:nvPr/>
        </p:nvSpPr>
        <p:spPr>
          <a:xfrm>
            <a:off x="5460293" y="1060503"/>
            <a:ext cx="3529190" cy="1228221"/>
          </a:xfrm>
          <a:prstGeom prst="rect">
            <a:avLst/>
          </a:prstGeom>
          <a:noFill/>
        </p:spPr>
        <p:txBody>
          <a:bodyPr wrap="square" rtlCol="0">
            <a:spAutoFit/>
          </a:bodyPr>
          <a:lstStyle/>
          <a:p>
            <a:pPr marL="342900" indent="-342900" algn="ctr">
              <a:lnSpc>
                <a:spcPct val="114000"/>
              </a:lnSpc>
              <a:buFont typeface="Wingdings" panose="05000000000000000000" pitchFamily="2" charset="2"/>
              <a:buChar char="Ø"/>
            </a:pPr>
            <a:r>
              <a:rPr lang="en-US" sz="2200" b="1" dirty="0" smtClean="0"/>
              <a:t>Foam Mobility Control in heterogeneous reservoirs</a:t>
            </a:r>
            <a:r>
              <a:rPr lang="en-US" sz="2200" b="1" dirty="0" smtClean="0"/>
              <a:t>:</a:t>
            </a:r>
            <a:endParaRPr lang="en-US" sz="2200" b="1"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3708407"/>
            <a:ext cx="4495801" cy="3028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3878" y="4953000"/>
            <a:ext cx="2158220" cy="10016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536494" y="4038600"/>
            <a:ext cx="3452989" cy="864211"/>
          </a:xfrm>
          <a:prstGeom prst="rect">
            <a:avLst/>
          </a:prstGeom>
          <a:noFill/>
        </p:spPr>
        <p:txBody>
          <a:bodyPr wrap="square" rtlCol="0">
            <a:spAutoFit/>
          </a:bodyPr>
          <a:lstStyle/>
          <a:p>
            <a:pPr marL="342900" indent="-342900" algn="ctr">
              <a:lnSpc>
                <a:spcPct val="114000"/>
              </a:lnSpc>
              <a:buFont typeface="Wingdings" panose="05000000000000000000" pitchFamily="2" charset="2"/>
              <a:buChar char="Ø"/>
            </a:pPr>
            <a:r>
              <a:rPr lang="en-US" sz="2200" b="1" dirty="0" err="1" smtClean="0"/>
              <a:t>Ethomeen</a:t>
            </a:r>
            <a:r>
              <a:rPr lang="en-US" sz="2200" b="1" dirty="0" smtClean="0"/>
              <a:t> C12 and CO</a:t>
            </a:r>
            <a:r>
              <a:rPr lang="en-US" sz="2200" b="1" baseline="-25000" dirty="0" smtClean="0"/>
              <a:t>2</a:t>
            </a:r>
            <a:r>
              <a:rPr lang="en-US" sz="2200" b="1" dirty="0" smtClean="0"/>
              <a:t> Foam in </a:t>
            </a:r>
            <a:r>
              <a:rPr lang="en-US" sz="2200" b="1" dirty="0" err="1" smtClean="0"/>
              <a:t>Sandpack</a:t>
            </a:r>
            <a:r>
              <a:rPr lang="en-US" sz="2200" b="1" dirty="0" smtClean="0"/>
              <a:t>:</a:t>
            </a:r>
          </a:p>
        </p:txBody>
      </p:sp>
      <p:sp>
        <p:nvSpPr>
          <p:cNvPr id="11" name="Text Box 2"/>
          <p:cNvSpPr txBox="1">
            <a:spLocks noChangeArrowheads="1"/>
          </p:cNvSpPr>
          <p:nvPr/>
        </p:nvSpPr>
        <p:spPr bwMode="auto">
          <a:xfrm>
            <a:off x="5829300" y="5954662"/>
            <a:ext cx="3048000" cy="48777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defTabSz="914400" fontAlgn="base">
              <a:spcBef>
                <a:spcPct val="0"/>
              </a:spcBef>
              <a:spcAft>
                <a:spcPts val="1000"/>
              </a:spcAft>
            </a:pPr>
            <a:r>
              <a:rPr lang="en-US" altLang="zh-CN" sz="1600" dirty="0" smtClean="0">
                <a:solidFill>
                  <a:prstClr val="black"/>
                </a:solidFill>
                <a:latin typeface="Arial" pitchFamily="34" charset="0"/>
              </a:rPr>
              <a:t>R = Coco group, </a:t>
            </a:r>
            <a:r>
              <a:rPr lang="en-US" altLang="zh-CN" sz="1600" dirty="0" err="1" smtClean="0">
                <a:solidFill>
                  <a:prstClr val="black"/>
                </a:solidFill>
                <a:latin typeface="Arial" pitchFamily="34" charset="0"/>
              </a:rPr>
              <a:t>x+y</a:t>
            </a:r>
            <a:r>
              <a:rPr lang="en-US" altLang="zh-CN" sz="1600" dirty="0" smtClean="0">
                <a:solidFill>
                  <a:prstClr val="black"/>
                </a:solidFill>
                <a:latin typeface="Arial" pitchFamily="34" charset="0"/>
              </a:rPr>
              <a:t>=2</a:t>
            </a:r>
            <a:endParaRPr lang="en-US" sz="1600" dirty="0" smtClean="0">
              <a:solidFill>
                <a:prstClr val="black"/>
              </a:solidFill>
              <a:latin typeface="Arial" pitchFamily="34" charset="0"/>
              <a:ea typeface="ＭＳ Ｐゴシック" pitchFamily="34" charset="-128"/>
            </a:endParaRPr>
          </a:p>
        </p:txBody>
      </p:sp>
      <p:sp>
        <p:nvSpPr>
          <p:cNvPr id="8" name="Rectangle 7"/>
          <p:cNvSpPr/>
          <p:nvPr/>
        </p:nvSpPr>
        <p:spPr>
          <a:xfrm>
            <a:off x="5743660" y="6365248"/>
            <a:ext cx="3219279" cy="338554"/>
          </a:xfrm>
          <a:prstGeom prst="rect">
            <a:avLst/>
          </a:prstGeom>
        </p:spPr>
        <p:txBody>
          <a:bodyPr wrap="none">
            <a:spAutoFit/>
          </a:bodyPr>
          <a:lstStyle/>
          <a:p>
            <a:r>
              <a:rPr lang="en-US" sz="1600" b="1" dirty="0"/>
              <a:t>Chen, Y. et al., 2013. SPE-154222-PA</a:t>
            </a:r>
          </a:p>
        </p:txBody>
      </p:sp>
      <p:sp>
        <p:nvSpPr>
          <p:cNvPr id="3" name="TextBox 2"/>
          <p:cNvSpPr txBox="1"/>
          <p:nvPr/>
        </p:nvSpPr>
        <p:spPr>
          <a:xfrm>
            <a:off x="6000749" y="2231886"/>
            <a:ext cx="2781300" cy="369332"/>
          </a:xfrm>
          <a:prstGeom prst="rect">
            <a:avLst/>
          </a:prstGeom>
          <a:noFill/>
        </p:spPr>
        <p:txBody>
          <a:bodyPr wrap="square" rtlCol="0">
            <a:spAutoFit/>
          </a:bodyPr>
          <a:lstStyle/>
          <a:p>
            <a:r>
              <a:rPr lang="en-US" b="1" dirty="0" smtClean="0">
                <a:solidFill>
                  <a:srgbClr val="FF0000"/>
                </a:solidFill>
                <a:latin typeface="Arial" panose="020B0604020202020204" pitchFamily="34" charset="0"/>
                <a:cs typeface="Arial" panose="020B0604020202020204" pitchFamily="34" charset="0"/>
              </a:rPr>
              <a:t>Improvement of </a:t>
            </a:r>
            <a:r>
              <a:rPr lang="en-US" b="1" i="1" dirty="0" smtClean="0">
                <a:solidFill>
                  <a:srgbClr val="FF0000"/>
                </a:solidFill>
                <a:latin typeface="Arial" panose="020B0604020202020204" pitchFamily="34" charset="0"/>
                <a:cs typeface="Arial" panose="020B0604020202020204" pitchFamily="34" charset="0"/>
              </a:rPr>
              <a:t>E</a:t>
            </a:r>
            <a:r>
              <a:rPr lang="en-US" b="1" i="1" baseline="-25000" dirty="0" smtClean="0">
                <a:solidFill>
                  <a:srgbClr val="FF0000"/>
                </a:solidFill>
                <a:latin typeface="Arial" panose="020B0604020202020204" pitchFamily="34" charset="0"/>
                <a:cs typeface="Arial" panose="020B0604020202020204" pitchFamily="34" charset="0"/>
              </a:rPr>
              <a:t>V</a:t>
            </a:r>
            <a:endParaRPr lang="en-US" b="1" i="1" dirty="0">
              <a:solidFill>
                <a:srgbClr val="FF0000"/>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1AF77992-3F82-4E3F-B8F1-295D05081C19}" type="slidenum">
              <a:rPr lang="en-US" smtClean="0"/>
              <a:t>2</a:t>
            </a:fld>
            <a:endParaRPr lang="en-US"/>
          </a:p>
        </p:txBody>
      </p:sp>
      <p:sp>
        <p:nvSpPr>
          <p:cNvPr id="12" name="Rectangle 11"/>
          <p:cNvSpPr/>
          <p:nvPr/>
        </p:nvSpPr>
        <p:spPr>
          <a:xfrm>
            <a:off x="5843709" y="2762849"/>
            <a:ext cx="2762359" cy="408125"/>
          </a:xfrm>
          <a:prstGeom prst="rect">
            <a:avLst/>
          </a:prstGeom>
        </p:spPr>
        <p:txBody>
          <a:bodyPr wrap="none">
            <a:spAutoFit/>
          </a:bodyPr>
          <a:lstStyle/>
          <a:p>
            <a:pPr algn="ctr">
              <a:lnSpc>
                <a:spcPct val="114000"/>
              </a:lnSpc>
            </a:pPr>
            <a:r>
              <a:rPr lang="en-US" dirty="0">
                <a:latin typeface="Arial" panose="020B0604020202020204" pitchFamily="34" charset="0"/>
                <a:cs typeface="Arial" panose="020B0604020202020204" pitchFamily="34" charset="0"/>
              </a:rPr>
              <a:t>AOS 16-18 and Air Foam</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5759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a:t>
            </a:r>
            <a:endParaRPr lang="en-US" dirty="0"/>
          </a:p>
        </p:txBody>
      </p:sp>
      <p:sp>
        <p:nvSpPr>
          <p:cNvPr id="2" name="Slide Number Placeholder 1"/>
          <p:cNvSpPr>
            <a:spLocks noGrp="1"/>
          </p:cNvSpPr>
          <p:nvPr>
            <p:ph type="sldNum" sz="quarter" idx="12"/>
          </p:nvPr>
        </p:nvSpPr>
        <p:spPr/>
        <p:txBody>
          <a:bodyPr/>
          <a:lstStyle/>
          <a:p>
            <a:fld id="{1AF77992-3F82-4E3F-B8F1-295D05081C19}" type="slidenum">
              <a:rPr lang="en-US" smtClean="0"/>
              <a:t>20</a:t>
            </a:fld>
            <a:endParaRPr lang="en-US"/>
          </a:p>
        </p:txBody>
      </p:sp>
    </p:spTree>
    <p:extLst>
      <p:ext uri="{BB962C8B-B14F-4D97-AF65-F5344CB8AC3E}">
        <p14:creationId xmlns:p14="http://schemas.microsoft.com/office/powerpoint/2010/main" val="2362354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709612" y="292349"/>
            <a:ext cx="7723187" cy="6305550"/>
          </a:xfrm>
          <a:prstGeom prst="rect">
            <a:avLst/>
          </a:prstGeom>
          <a:noFill/>
          <a:ln w="9525">
            <a:noFill/>
            <a:miter lim="800000"/>
            <a:headEnd/>
            <a:tailEnd/>
          </a:ln>
        </p:spPr>
      </p:pic>
      <p:sp>
        <p:nvSpPr>
          <p:cNvPr id="13" name="TextBox 12"/>
          <p:cNvSpPr txBox="1"/>
          <p:nvPr/>
        </p:nvSpPr>
        <p:spPr>
          <a:xfrm>
            <a:off x="4572000" y="1219200"/>
            <a:ext cx="29718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3400 psi, 82 ˚C (</a:t>
            </a:r>
            <a:r>
              <a:rPr lang="en-US" sz="2000" dirty="0">
                <a:solidFill>
                  <a:srgbClr val="FF0000"/>
                </a:solidFill>
                <a:latin typeface="Arial" panose="020B0604020202020204" pitchFamily="34" charset="0"/>
                <a:cs typeface="Arial" panose="020B0604020202020204" pitchFamily="34" charset="0"/>
              </a:rPr>
              <a:t>180 </a:t>
            </a:r>
            <a:r>
              <a:rPr lang="en-US" sz="2000" dirty="0" smtClean="0">
                <a:solidFill>
                  <a:srgbClr val="FF0000"/>
                </a:solidFill>
                <a:latin typeface="Arial" panose="020B0604020202020204" pitchFamily="34" charset="0"/>
                <a:cs typeface="Arial" panose="020B0604020202020204" pitchFamily="34" charset="0"/>
              </a:rPr>
              <a:t>˚F)</a:t>
            </a:r>
            <a:endParaRPr lang="en-US" sz="2000" dirty="0">
              <a:solidFill>
                <a:srgbClr val="FF0000"/>
              </a:solidFill>
              <a:latin typeface="Arial" panose="020B0604020202020204" pitchFamily="34" charset="0"/>
              <a:cs typeface="Arial" panose="020B0604020202020204" pitchFamily="34" charset="0"/>
            </a:endParaRPr>
          </a:p>
        </p:txBody>
      </p:sp>
      <p:sp>
        <p:nvSpPr>
          <p:cNvPr id="14" name="TextBox 13"/>
          <p:cNvSpPr txBox="1"/>
          <p:nvPr/>
        </p:nvSpPr>
        <p:spPr>
          <a:xfrm>
            <a:off x="1676400" y="1676400"/>
            <a:ext cx="3048000" cy="707886"/>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Joule-Thomson Expansion</a:t>
            </a:r>
            <a:endParaRPr lang="en-US" sz="2000"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2667000" y="2209800"/>
            <a:ext cx="20574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1200 psi, 35 ˚C</a:t>
            </a:r>
            <a:endParaRPr lang="en-US" sz="2000" dirty="0">
              <a:solidFill>
                <a:srgbClr val="FF0000"/>
              </a:solidFill>
              <a:latin typeface="Arial" panose="020B0604020202020204" pitchFamily="34" charset="0"/>
              <a:cs typeface="Arial" panose="020B0604020202020204" pitchFamily="34" charset="0"/>
            </a:endParaRPr>
          </a:p>
        </p:txBody>
      </p:sp>
      <p:sp>
        <p:nvSpPr>
          <p:cNvPr id="16" name="TextBox 15"/>
          <p:cNvSpPr txBox="1"/>
          <p:nvPr/>
        </p:nvSpPr>
        <p:spPr>
          <a:xfrm>
            <a:off x="6096000" y="2286000"/>
            <a:ext cx="1905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1200 psi, 82 ˚C</a:t>
            </a:r>
            <a:endParaRPr lang="en-US" sz="2000" dirty="0">
              <a:solidFill>
                <a:srgbClr val="FF0000"/>
              </a:solidFill>
              <a:latin typeface="Arial" panose="020B0604020202020204" pitchFamily="34" charset="0"/>
              <a:cs typeface="Arial" panose="020B0604020202020204" pitchFamily="34" charset="0"/>
            </a:endParaRPr>
          </a:p>
        </p:txBody>
      </p:sp>
      <p:sp>
        <p:nvSpPr>
          <p:cNvPr id="17" name="TextBox 16"/>
          <p:cNvSpPr txBox="1"/>
          <p:nvPr/>
        </p:nvSpPr>
        <p:spPr>
          <a:xfrm>
            <a:off x="6096000" y="5486400"/>
            <a:ext cx="1905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14 .5psi, 15 ˚C</a:t>
            </a:r>
            <a:endParaRPr lang="en-US" sz="2000" dirty="0">
              <a:solidFill>
                <a:srgbClr val="FF0000"/>
              </a:solidFill>
              <a:latin typeface="Arial" panose="020B0604020202020204" pitchFamily="34" charset="0"/>
              <a:cs typeface="Arial" panose="020B0604020202020204" pitchFamily="34" charset="0"/>
            </a:endParaRPr>
          </a:p>
        </p:txBody>
      </p:sp>
      <p:sp>
        <p:nvSpPr>
          <p:cNvPr id="19" name="TextBox 18"/>
          <p:cNvSpPr txBox="1"/>
          <p:nvPr/>
        </p:nvSpPr>
        <p:spPr>
          <a:xfrm>
            <a:off x="6172200" y="3810000"/>
            <a:ext cx="2971800" cy="707886"/>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Joule-Thomson Expansion</a:t>
            </a:r>
            <a:endParaRPr lang="en-US" sz="20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4724400" y="1981200"/>
            <a:ext cx="2667000" cy="400110"/>
          </a:xfrm>
          <a:prstGeom prst="rect">
            <a:avLst/>
          </a:prstGeom>
          <a:noFill/>
        </p:spPr>
        <p:txBody>
          <a:bodyPr wrap="square" rtlCol="0">
            <a:spAutoFit/>
          </a:bodyPr>
          <a:lstStyle/>
          <a:p>
            <a:r>
              <a:rPr lang="en-US" sz="2000" dirty="0" smtClean="0">
                <a:solidFill>
                  <a:srgbClr val="FF0000"/>
                </a:solidFill>
                <a:latin typeface="Arial" panose="020B0604020202020204" pitchFamily="34" charset="0"/>
                <a:cs typeface="Arial" panose="020B0604020202020204" pitchFamily="34" charset="0"/>
              </a:rPr>
              <a:t>Isobaric Heating</a:t>
            </a:r>
            <a:endParaRPr lang="en-US" sz="2000" dirty="0">
              <a:solidFill>
                <a:srgbClr val="FF0000"/>
              </a:solidFill>
              <a:latin typeface="Arial" panose="020B0604020202020204" pitchFamily="34" charset="0"/>
              <a:cs typeface="Arial" panose="020B0604020202020204" pitchFamily="34" charset="0"/>
            </a:endParaRPr>
          </a:p>
        </p:txBody>
      </p:sp>
      <p:sp>
        <p:nvSpPr>
          <p:cNvPr id="3" name="TextBox 2"/>
          <p:cNvSpPr txBox="1"/>
          <p:nvPr/>
        </p:nvSpPr>
        <p:spPr>
          <a:xfrm>
            <a:off x="0" y="152400"/>
            <a:ext cx="9144000" cy="553998"/>
          </a:xfrm>
          <a:prstGeom prst="rect">
            <a:avLst/>
          </a:prstGeom>
          <a:solidFill>
            <a:schemeClr val="bg1"/>
          </a:solidFill>
        </p:spPr>
        <p:txBody>
          <a:bodyPr wrap="square" rtlCol="0">
            <a:spAutoFit/>
          </a:bodyPr>
          <a:lstStyle/>
          <a:p>
            <a:pPr algn="ctr"/>
            <a:r>
              <a:rPr lang="en-US" sz="3000" b="1" dirty="0" smtClean="0">
                <a:latin typeface="Arial" panose="020B0604020202020204" pitchFamily="34" charset="0"/>
                <a:cs typeface="Arial" panose="020B0604020202020204" pitchFamily="34" charset="0"/>
              </a:rPr>
              <a:t>Carbon Dioxide: Pressure-Enthalpy Diagram</a:t>
            </a:r>
            <a:endParaRPr lang="en-US" sz="3000" b="1" dirty="0">
              <a:latin typeface="Arial" panose="020B0604020202020204" pitchFamily="34" charset="0"/>
              <a:cs typeface="Arial" panose="020B0604020202020204" pitchFamily="34" charset="0"/>
            </a:endParaRPr>
          </a:p>
        </p:txBody>
      </p:sp>
      <p:cxnSp>
        <p:nvCxnSpPr>
          <p:cNvPr id="11" name="Straight Connector 10"/>
          <p:cNvCxnSpPr/>
          <p:nvPr/>
        </p:nvCxnSpPr>
        <p:spPr>
          <a:xfrm>
            <a:off x="4754880" y="1554480"/>
            <a:ext cx="0" cy="9315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754880" y="2468880"/>
            <a:ext cx="1341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082937" y="2486055"/>
            <a:ext cx="0" cy="340045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1771" y="6336289"/>
            <a:ext cx="8610600"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*Good </a:t>
            </a:r>
            <a:r>
              <a:rPr lang="en-US" sz="1400" dirty="0">
                <a:latin typeface="Arial" panose="020B0604020202020204" pitchFamily="34" charset="0"/>
                <a:cs typeface="Arial" panose="020B0604020202020204" pitchFamily="34" charset="0"/>
              </a:rPr>
              <a:t>plant design and operation for onshore carbon capture installations and onshore </a:t>
            </a:r>
            <a:r>
              <a:rPr lang="en-US" sz="1400" dirty="0" smtClean="0">
                <a:latin typeface="Arial" panose="020B0604020202020204" pitchFamily="34" charset="0"/>
                <a:cs typeface="Arial" panose="020B0604020202020204" pitchFamily="34" charset="0"/>
              </a:rPr>
              <a:t>pipelines,  Energy Institute, 2010 09, </a:t>
            </a:r>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96CEC566-C575-47FD-B196-56E4AC3AB287}" type="slidenum">
              <a:rPr lang="en-US" smtClean="0"/>
              <a:pPr/>
              <a:t>21</a:t>
            </a:fld>
            <a:endParaRPr lang="en-US"/>
          </a:p>
        </p:txBody>
      </p:sp>
    </p:spTree>
    <p:extLst>
      <p:ext uri="{BB962C8B-B14F-4D97-AF65-F5344CB8AC3E}">
        <p14:creationId xmlns:p14="http://schemas.microsoft.com/office/powerpoint/2010/main" val="1151077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7833" y="138257"/>
            <a:ext cx="5888334" cy="1138773"/>
          </a:xfrm>
          <a:prstGeom prst="rect">
            <a:avLst/>
          </a:prstGeom>
          <a:noFill/>
        </p:spPr>
        <p:txBody>
          <a:bodyPr wrap="square" rtlCol="0">
            <a:spAutoFit/>
          </a:bodyPr>
          <a:lstStyle/>
          <a:p>
            <a:pPr algn="ctr"/>
            <a:r>
              <a:rPr lang="en-US" sz="3400" b="1" dirty="0" smtClean="0">
                <a:latin typeface="Arial" panose="020B0604020202020204" pitchFamily="34" charset="0"/>
                <a:cs typeface="Arial" panose="020B0604020202020204" pitchFamily="34" charset="0"/>
              </a:rPr>
              <a:t>Zeta Potential of Carbonate Minerals with CO</a:t>
            </a:r>
            <a:r>
              <a:rPr lang="en-US" sz="3400" b="1" baseline="-25000" dirty="0" smtClean="0">
                <a:latin typeface="Arial" panose="020B0604020202020204" pitchFamily="34" charset="0"/>
                <a:cs typeface="Arial" panose="020B0604020202020204" pitchFamily="34" charset="0"/>
              </a:rPr>
              <a:t>2</a:t>
            </a:r>
            <a:endParaRPr lang="en-US" sz="3400" b="1" baseline="-250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657" y="2975784"/>
            <a:ext cx="5298077" cy="3659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287892" y="6399503"/>
            <a:ext cx="2183842" cy="307777"/>
          </a:xfrm>
          <a:prstGeom prst="rect">
            <a:avLst/>
          </a:prstGeom>
          <a:solidFill>
            <a:schemeClr val="bg1"/>
          </a:solidFill>
        </p:spPr>
        <p:txBody>
          <a:bodyPr wrap="square" rtlCol="0">
            <a:spAutoFit/>
          </a:bodyPr>
          <a:lstStyle/>
          <a:p>
            <a:r>
              <a:rPr lang="en-US" sz="1400" b="1" dirty="0" smtClean="0">
                <a:latin typeface="Arial" panose="020B0604020202020204" pitchFamily="34" charset="0"/>
                <a:cs typeface="Arial" panose="020B0604020202020204" pitchFamily="34" charset="0"/>
              </a:rPr>
              <a:t>(</a:t>
            </a:r>
            <a:r>
              <a:rPr lang="en-US" sz="1400" b="1" dirty="0" err="1" smtClean="0">
                <a:latin typeface="Arial" panose="020B0604020202020204" pitchFamily="34" charset="0"/>
                <a:cs typeface="Arial" panose="020B0604020202020204" pitchFamily="34" charset="0"/>
              </a:rPr>
              <a:t>Heberling</a:t>
            </a:r>
            <a:r>
              <a:rPr lang="en-US" sz="1400" b="1" dirty="0" smtClean="0">
                <a:latin typeface="Arial" panose="020B0604020202020204" pitchFamily="34" charset="0"/>
                <a:cs typeface="Arial" panose="020B0604020202020204" pitchFamily="34" charset="0"/>
              </a:rPr>
              <a:t>, et al., 2011)</a:t>
            </a:r>
            <a:endParaRPr lang="en-US" sz="1400" b="1" dirty="0">
              <a:latin typeface="Arial" panose="020B0604020202020204" pitchFamily="34" charset="0"/>
              <a:cs typeface="Arial" panose="020B0604020202020204" pitchFamily="34" charset="0"/>
            </a:endParaRPr>
          </a:p>
        </p:txBody>
      </p:sp>
      <p:sp>
        <p:nvSpPr>
          <p:cNvPr id="6" name="TextBox 5"/>
          <p:cNvSpPr txBox="1"/>
          <p:nvPr/>
        </p:nvSpPr>
        <p:spPr>
          <a:xfrm>
            <a:off x="90435" y="1272663"/>
            <a:ext cx="8882744" cy="1723549"/>
          </a:xfrm>
          <a:prstGeom prst="rect">
            <a:avLst/>
          </a:prstGeom>
          <a:noFill/>
        </p:spPr>
        <p:txBody>
          <a:bodyPr wrap="square" rtlCol="0">
            <a:spAutoFit/>
          </a:bodyPr>
          <a:lstStyle/>
          <a:p>
            <a:pPr marL="285750" indent="-285750">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The surface charge can’t be directly measured, so zeta potential is generally used.</a:t>
            </a:r>
            <a:endParaRPr lang="en-US" sz="2400" dirty="0" smtClean="0">
              <a:latin typeface="Arial" panose="020B0604020202020204" pitchFamily="34" charset="0"/>
              <a:cs typeface="Arial" panose="020B0604020202020204" pitchFamily="34" charset="0"/>
            </a:endParaRPr>
          </a:p>
          <a:p>
            <a:pPr marL="285750" indent="-285750">
              <a:spcAft>
                <a:spcPts val="6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a:t>
            </a:r>
            <a:r>
              <a:rPr lang="en-US" sz="2400" b="1" dirty="0">
                <a:latin typeface="Arial" panose="020B0604020202020204" pitchFamily="34" charset="0"/>
                <a:cs typeface="Arial" panose="020B0604020202020204" pitchFamily="34" charset="0"/>
              </a:rPr>
              <a:t>sign of zeta potential </a:t>
            </a:r>
            <a:r>
              <a:rPr lang="en-US" sz="2400" dirty="0">
                <a:latin typeface="Arial" panose="020B0604020202020204" pitchFamily="34" charset="0"/>
                <a:cs typeface="Arial" panose="020B0604020202020204" pitchFamily="34" charset="0"/>
              </a:rPr>
              <a:t>is determined by </a:t>
            </a:r>
            <a:r>
              <a:rPr lang="en-US" sz="2400" b="1" dirty="0">
                <a:latin typeface="Arial" panose="020B0604020202020204" pitchFamily="34" charset="0"/>
                <a:cs typeface="Arial" panose="020B0604020202020204" pitchFamily="34" charset="0"/>
              </a:rPr>
              <a:t>surface </a:t>
            </a:r>
            <a:r>
              <a:rPr lang="en-US" sz="2400" b="1" dirty="0" smtClean="0">
                <a:latin typeface="Arial" panose="020B0604020202020204" pitchFamily="34" charset="0"/>
                <a:cs typeface="Arial" panose="020B0604020202020204" pitchFamily="34" charset="0"/>
              </a:rPr>
              <a:t>charge</a:t>
            </a:r>
            <a:r>
              <a:rPr lang="en-US" sz="2400" dirty="0" smtClean="0">
                <a:latin typeface="Arial" panose="020B0604020202020204" pitchFamily="34" charset="0"/>
                <a:cs typeface="Arial" panose="020B0604020202020204" pitchFamily="34" charset="0"/>
              </a:rPr>
              <a:t>.</a:t>
            </a:r>
          </a:p>
          <a:p>
            <a:pPr marL="285750" indent="-285750">
              <a:spcAft>
                <a:spcPts val="6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zeta potential changes with </a:t>
            </a:r>
            <a:r>
              <a:rPr lang="en-US" sz="2400" dirty="0" smtClean="0">
                <a:solidFill>
                  <a:srgbClr val="FF0000"/>
                </a:solidFill>
                <a:latin typeface="Arial" panose="020B0604020202020204" pitchFamily="34" charset="0"/>
                <a:cs typeface="Arial" panose="020B0604020202020204" pitchFamily="34" charset="0"/>
              </a:rPr>
              <a:t>partial pressure of CO</a:t>
            </a:r>
            <a:r>
              <a:rPr lang="en-US" sz="2400" baseline="-25000" dirty="0" smtClean="0">
                <a:solidFill>
                  <a:srgbClr val="FF0000"/>
                </a:solidFill>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a:t>
            </a:r>
            <a:endParaRPr lang="en-US" sz="2400" baseline="-25000" dirty="0">
              <a:latin typeface="Arial" panose="020B0604020202020204" pitchFamily="34" charset="0"/>
              <a:cs typeface="Arial" panose="020B0604020202020204" pitchFamily="34" charset="0"/>
            </a:endParaRPr>
          </a:p>
        </p:txBody>
      </p:sp>
      <p:sp>
        <p:nvSpPr>
          <p:cNvPr id="2" name="Rectangle 1"/>
          <p:cNvSpPr/>
          <p:nvPr/>
        </p:nvSpPr>
        <p:spPr>
          <a:xfrm>
            <a:off x="5733711" y="4780737"/>
            <a:ext cx="3167671" cy="1569660"/>
          </a:xfrm>
          <a:prstGeom prst="rect">
            <a:avLst/>
          </a:prstGeom>
          <a:solidFill>
            <a:schemeClr val="bg1"/>
          </a:solidFill>
        </p:spPr>
        <p:txBody>
          <a:bodyPr wrap="square">
            <a:spAutoFit/>
          </a:bodyPr>
          <a:lstStyle/>
          <a:p>
            <a:r>
              <a:rPr lang="en-US" sz="2400" dirty="0" smtClean="0"/>
              <a:t>Purple asterisks </a:t>
            </a:r>
            <a:r>
              <a:rPr lang="en-US" sz="2400" dirty="0"/>
              <a:t>and line display the linear relation between IEP and log</a:t>
            </a:r>
            <a:r>
              <a:rPr lang="en-US" sz="2400" baseline="-25000" dirty="0"/>
              <a:t>10</a:t>
            </a:r>
            <a:r>
              <a:rPr lang="en-US" sz="2400" dirty="0"/>
              <a:t>(pCO</a:t>
            </a:r>
            <a:r>
              <a:rPr lang="en-US" sz="2400" baseline="-25000" dirty="0"/>
              <a:t>2</a:t>
            </a:r>
            <a:r>
              <a:rPr lang="en-US" sz="2400" dirty="0"/>
              <a:t>))</a:t>
            </a: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561" y="3595454"/>
            <a:ext cx="1720606" cy="31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2494" y="3952446"/>
            <a:ext cx="2336864" cy="35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2494" y="4365295"/>
            <a:ext cx="2201218" cy="329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1AF77992-3F82-4E3F-B8F1-295D05081C19}" type="slidenum">
              <a:rPr lang="en-US" smtClean="0"/>
              <a:t>22</a:t>
            </a:fld>
            <a:endParaRPr lang="en-US"/>
          </a:p>
        </p:txBody>
      </p:sp>
    </p:spTree>
    <p:extLst>
      <p:ext uri="{BB962C8B-B14F-4D97-AF65-F5344CB8AC3E}">
        <p14:creationId xmlns:p14="http://schemas.microsoft.com/office/powerpoint/2010/main" val="8306447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7833" y="309079"/>
            <a:ext cx="5888334" cy="615553"/>
          </a:xfrm>
          <a:prstGeom prst="rect">
            <a:avLst/>
          </a:prstGeom>
          <a:noFill/>
        </p:spPr>
        <p:txBody>
          <a:bodyPr wrap="square" rtlCol="0">
            <a:spAutoFit/>
          </a:bodyPr>
          <a:lstStyle/>
          <a:p>
            <a:pPr algn="ctr"/>
            <a:r>
              <a:rPr lang="en-US" sz="3400" b="1" dirty="0">
                <a:latin typeface="Arial" panose="020B0604020202020204" pitchFamily="34" charset="0"/>
                <a:cs typeface="Arial" panose="020B0604020202020204" pitchFamily="34" charset="0"/>
              </a:rPr>
              <a:t>Calcite-H</a:t>
            </a:r>
            <a:r>
              <a:rPr lang="en-US" sz="3400" b="1" baseline="-25000" dirty="0">
                <a:latin typeface="Arial" panose="020B0604020202020204" pitchFamily="34" charset="0"/>
                <a:cs typeface="Arial" panose="020B0604020202020204" pitchFamily="34" charset="0"/>
              </a:rPr>
              <a:t>2</a:t>
            </a:r>
            <a:r>
              <a:rPr lang="en-US" sz="3400" b="1" dirty="0">
                <a:latin typeface="Arial" panose="020B0604020202020204" pitchFamily="34" charset="0"/>
                <a:cs typeface="Arial" panose="020B0604020202020204" pitchFamily="34" charset="0"/>
              </a:rPr>
              <a:t>O-CO</a:t>
            </a:r>
            <a:r>
              <a:rPr lang="en-US" sz="3400" b="1" baseline="-25000" dirty="0">
                <a:latin typeface="Arial" panose="020B0604020202020204" pitchFamily="34" charset="0"/>
                <a:cs typeface="Arial" panose="020B0604020202020204" pitchFamily="34" charset="0"/>
              </a:rPr>
              <a:t>2</a:t>
            </a:r>
            <a:r>
              <a:rPr lang="en-US" sz="3400" b="1" dirty="0">
                <a:latin typeface="Arial" panose="020B0604020202020204" pitchFamily="34" charset="0"/>
                <a:cs typeface="Arial" panose="020B0604020202020204" pitchFamily="34" charset="0"/>
              </a:rPr>
              <a:t> </a:t>
            </a:r>
            <a:r>
              <a:rPr lang="en-US" sz="3400" b="1" dirty="0" smtClean="0">
                <a:latin typeface="Arial" panose="020B0604020202020204" pitchFamily="34" charset="0"/>
                <a:cs typeface="Arial" panose="020B0604020202020204" pitchFamily="34" charset="0"/>
              </a:rPr>
              <a:t>System</a:t>
            </a:r>
            <a:endParaRPr lang="en-US" sz="3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2667833393"/>
                  </p:ext>
                </p:extLst>
              </p:nvPr>
            </p:nvGraphicFramePr>
            <p:xfrm>
              <a:off x="319036" y="1651274"/>
              <a:ext cx="8229600" cy="2745297"/>
            </p:xfrm>
            <a:graphic>
              <a:graphicData uri="http://schemas.openxmlformats.org/drawingml/2006/table">
                <a:tbl>
                  <a:tblPr firstRow="1" firstCol="1" bandRow="1">
                    <a:tableStyleId>{2D5ABB26-0587-4C30-8999-92F81FD0307C}</a:tableStyleId>
                  </a:tblPr>
                  <a:tblGrid>
                    <a:gridCol w="3441619"/>
                    <a:gridCol w="2587386"/>
                    <a:gridCol w="2200595"/>
                  </a:tblGrid>
                  <a:tr h="155533">
                    <a:tc>
                      <a:txBody>
                        <a:bodyPr/>
                        <a:lstStyle/>
                        <a:p>
                          <a:pPr marL="0" marR="0" algn="ctr" hangingPunct="0">
                            <a:spcBef>
                              <a:spcPts val="600"/>
                            </a:spcBef>
                            <a:spcAft>
                              <a:spcPts val="600"/>
                            </a:spcAft>
                          </a:pPr>
                          <a:r>
                            <a:rPr lang="en-US" sz="1600" dirty="0">
                              <a:effectLst/>
                              <a:latin typeface="Arial" panose="020B0604020202020204" pitchFamily="34" charset="0"/>
                              <a:cs typeface="Arial" panose="020B0604020202020204" pitchFamily="34" charset="0"/>
                            </a:rPr>
                            <a:t>Reaction</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dirty="0">
                              <a:effectLst/>
                              <a:latin typeface="Arial" panose="020B0604020202020204" pitchFamily="34" charset="0"/>
                              <a:cs typeface="Arial" panose="020B0604020202020204" pitchFamily="34" charset="0"/>
                            </a:rPr>
                            <a:t>Equilibrium Constant</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-log</a:t>
                          </a:r>
                          <a:r>
                            <a:rPr lang="en-US" sz="1600" baseline="-25000">
                              <a:effectLst/>
                              <a:latin typeface="Arial" panose="020B0604020202020204" pitchFamily="34" charset="0"/>
                              <a:cs typeface="Arial" panose="020B0604020202020204" pitchFamily="34" charset="0"/>
                            </a:rPr>
                            <a:t>10</a:t>
                          </a:r>
                          <a:r>
                            <a:rPr lang="en-US" sz="1600">
                              <a:effectLst/>
                              <a:latin typeface="Arial" panose="020B0604020202020204" pitchFamily="34" charset="0"/>
                              <a:cs typeface="Arial" panose="020B0604020202020204" pitchFamily="34" charset="0"/>
                            </a:rPr>
                            <a:t>(K) at 25 °C</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676">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𝐶𝑎𝐶𝑂</m:t>
                                    </m:r>
                                  </m:e>
                                  <m:sub>
                                    <m:r>
                                      <a:rPr lang="en-US" sz="1600">
                                        <a:effectLst/>
                                        <a:latin typeface="Cambria Math"/>
                                      </a:rPr>
                                      <m:t>3</m:t>
                                    </m:r>
                                  </m:sub>
                                </m:sSub>
                                <m:d>
                                  <m:dPr>
                                    <m:ctrlPr>
                                      <a:rPr lang="en-US" sz="1600" i="1">
                                        <a:effectLst/>
                                        <a:latin typeface="Cambria Math"/>
                                      </a:rPr>
                                    </m:ctrlPr>
                                  </m:dPr>
                                  <m:e>
                                    <m:r>
                                      <a:rPr lang="en-US" sz="1600">
                                        <a:effectLst/>
                                        <a:latin typeface="Cambria Math"/>
                                      </a:rPr>
                                      <m:t>𝑠</m:t>
                                    </m:r>
                                  </m:e>
                                </m:d>
                                <m:r>
                                  <a:rPr lang="en-US" sz="1600">
                                    <a:effectLst/>
                                    <a:latin typeface="Cambria Math"/>
                                  </a:rPr>
                                  <m:t>↔</m:t>
                                </m:r>
                                <m:sSup>
                                  <m:sSupPr>
                                    <m:ctrlPr>
                                      <a:rPr lang="en-US" sz="1600" i="1">
                                        <a:effectLst/>
                                        <a:latin typeface="Cambria Math"/>
                                      </a:rPr>
                                    </m:ctrlPr>
                                  </m:sSupPr>
                                  <m:e>
                                    <m:r>
                                      <a:rPr lang="en-US" sz="1600">
                                        <a:effectLst/>
                                        <a:latin typeface="Cambria Math"/>
                                      </a:rPr>
                                      <m:t>𝐶𝑎</m:t>
                                    </m:r>
                                  </m:e>
                                  <m:sup>
                                    <m:r>
                                      <a:rPr lang="en-US" sz="1600">
                                        <a:effectLst/>
                                        <a:latin typeface="Cambria Math"/>
                                      </a:rPr>
                                      <m:t>2+</m:t>
                                    </m:r>
                                  </m:sup>
                                </m:sSup>
                                <m:r>
                                  <a:rPr lang="en-US" sz="1600">
                                    <a:effectLst/>
                                    <a:latin typeface="Cambria Math"/>
                                  </a:rPr>
                                  <m:t>+</m:t>
                                </m:r>
                                <m:sSubSup>
                                  <m:sSubSupPr>
                                    <m:ctrlPr>
                                      <a:rPr lang="en-US" sz="1600" i="1">
                                        <a:effectLst/>
                                        <a:latin typeface="Cambria Math"/>
                                      </a:rPr>
                                    </m:ctrlPr>
                                  </m:sSubSupPr>
                                  <m:e>
                                    <m:r>
                                      <a:rPr lang="en-US" sz="1600">
                                        <a:effectLst/>
                                        <a:latin typeface="Cambria Math"/>
                                      </a:rPr>
                                      <m:t>𝐶𝑂</m:t>
                                    </m:r>
                                  </m:e>
                                  <m:sub>
                                    <m:r>
                                      <a:rPr lang="en-US" sz="1600">
                                        <a:effectLst/>
                                        <a:latin typeface="Cambria Math"/>
                                      </a:rPr>
                                      <m:t>3</m:t>
                                    </m:r>
                                  </m:sub>
                                  <m:sup>
                                    <m:r>
                                      <a:rPr lang="en-US" sz="1600">
                                        <a:effectLst/>
                                        <a:latin typeface="Cambria Math"/>
                                      </a:rPr>
                                      <m:t>2−</m:t>
                                    </m:r>
                                  </m:sup>
                                </m:sSubSup>
                              </m:oMath>
                            </m:oMathPara>
                          </a14:m>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𝐾</m:t>
                                    </m:r>
                                  </m:e>
                                  <m:sub>
                                    <m:r>
                                      <a:rPr lang="en-US" sz="1600">
                                        <a:effectLst/>
                                        <a:latin typeface="Cambria Math"/>
                                      </a:rPr>
                                      <m:t>𝑠𝑝</m:t>
                                    </m:r>
                                  </m:sub>
                                </m:sSub>
                                <m:r>
                                  <a:rPr lang="en-US" sz="1600">
                                    <a:effectLst/>
                                    <a:latin typeface="Cambria Math"/>
                                  </a:rPr>
                                  <m:t>=</m:t>
                                </m:r>
                                <m:sSup>
                                  <m:sSupPr>
                                    <m:ctrlPr>
                                      <a:rPr lang="en-US" sz="1600" i="1">
                                        <a:effectLst/>
                                        <a:latin typeface="Cambria Math"/>
                                      </a:rPr>
                                    </m:ctrlPr>
                                  </m:sSupPr>
                                  <m:e>
                                    <m:r>
                                      <a:rPr lang="en-US" sz="1600">
                                        <a:effectLst/>
                                        <a:latin typeface="Cambria Math"/>
                                      </a:rPr>
                                      <m:t>[</m:t>
                                    </m:r>
                                    <m:r>
                                      <a:rPr lang="en-US" sz="1600">
                                        <a:effectLst/>
                                        <a:latin typeface="Cambria Math"/>
                                      </a:rPr>
                                      <m:t>𝐶𝑎</m:t>
                                    </m:r>
                                  </m:e>
                                  <m:sup>
                                    <m:r>
                                      <a:rPr lang="en-US" sz="1600">
                                        <a:effectLst/>
                                        <a:latin typeface="Cambria Math"/>
                                      </a:rPr>
                                      <m:t>2+</m:t>
                                    </m:r>
                                  </m:sup>
                                </m:sSup>
                                <m:r>
                                  <a:rPr lang="en-US" sz="1600">
                                    <a:effectLst/>
                                    <a:latin typeface="Cambria Math"/>
                                  </a:rPr>
                                  <m:t>][</m:t>
                                </m:r>
                                <m:sSubSup>
                                  <m:sSubSupPr>
                                    <m:ctrlPr>
                                      <a:rPr lang="en-US" sz="1600" i="1">
                                        <a:effectLst/>
                                        <a:latin typeface="Cambria Math"/>
                                      </a:rPr>
                                    </m:ctrlPr>
                                  </m:sSubSupPr>
                                  <m:e>
                                    <m:r>
                                      <a:rPr lang="en-US" sz="1600">
                                        <a:effectLst/>
                                        <a:latin typeface="Cambria Math"/>
                                      </a:rPr>
                                      <m:t>𝐶𝑂</m:t>
                                    </m:r>
                                  </m:e>
                                  <m:sub>
                                    <m:r>
                                      <a:rPr lang="en-US" sz="1600">
                                        <a:effectLst/>
                                        <a:latin typeface="Cambria Math"/>
                                      </a:rPr>
                                      <m:t>3</m:t>
                                    </m:r>
                                  </m:sub>
                                  <m:sup>
                                    <m:r>
                                      <a:rPr lang="en-US" sz="1600">
                                        <a:effectLst/>
                                        <a:latin typeface="Cambria Math"/>
                                      </a:rPr>
                                      <m:t>2−</m:t>
                                    </m:r>
                                  </m:sup>
                                </m:sSubSup>
                                <m:r>
                                  <a:rPr lang="en-US" sz="1600">
                                    <a:effectLst/>
                                    <a:latin typeface="Cambria Math"/>
                                  </a:rPr>
                                  <m:t>]</m:t>
                                </m:r>
                              </m:oMath>
                            </m:oMathPara>
                          </a14:m>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8.42</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4202">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𝐶𝑂</m:t>
                                    </m:r>
                                  </m:e>
                                  <m:sub>
                                    <m:r>
                                      <a:rPr lang="en-US" sz="1600">
                                        <a:effectLst/>
                                        <a:latin typeface="Cambria Math"/>
                                      </a:rPr>
                                      <m:t>2</m:t>
                                    </m:r>
                                  </m:sub>
                                </m:sSub>
                                <m:r>
                                  <a:rPr lang="en-US" sz="1600">
                                    <a:effectLst/>
                                    <a:latin typeface="Cambria Math"/>
                                  </a:rPr>
                                  <m:t> </m:t>
                                </m:r>
                                <m:d>
                                  <m:dPr>
                                    <m:ctrlPr>
                                      <a:rPr lang="en-US" sz="1600" i="1">
                                        <a:effectLst/>
                                        <a:latin typeface="Cambria Math"/>
                                      </a:rPr>
                                    </m:ctrlPr>
                                  </m:dPr>
                                  <m:e>
                                    <m:r>
                                      <a:rPr lang="en-US" sz="1600">
                                        <a:effectLst/>
                                        <a:latin typeface="Cambria Math"/>
                                      </a:rPr>
                                      <m:t>𝑔</m:t>
                                    </m:r>
                                  </m:e>
                                </m:d>
                                <m:r>
                                  <a:rPr lang="en-US" sz="1600">
                                    <a:effectLst/>
                                    <a:latin typeface="Cambria Math"/>
                                  </a:rPr>
                                  <m:t>+</m:t>
                                </m:r>
                                <m:sSub>
                                  <m:sSubPr>
                                    <m:ctrlPr>
                                      <a:rPr lang="en-US" sz="1600" i="1">
                                        <a:effectLst/>
                                        <a:latin typeface="Cambria Math"/>
                                      </a:rPr>
                                    </m:ctrlPr>
                                  </m:sSubPr>
                                  <m:e>
                                    <m:r>
                                      <a:rPr lang="en-US" sz="1600">
                                        <a:effectLst/>
                                        <a:latin typeface="Cambria Math"/>
                                      </a:rPr>
                                      <m:t>𝐻</m:t>
                                    </m:r>
                                  </m:e>
                                  <m:sub>
                                    <m:r>
                                      <a:rPr lang="en-US" sz="1600">
                                        <a:effectLst/>
                                        <a:latin typeface="Cambria Math"/>
                                      </a:rPr>
                                      <m:t>2</m:t>
                                    </m:r>
                                  </m:sub>
                                </m:sSub>
                                <m:r>
                                  <a:rPr lang="en-US" sz="1600">
                                    <a:effectLst/>
                                    <a:latin typeface="Cambria Math"/>
                                  </a:rPr>
                                  <m:t>𝑂</m:t>
                                </m:r>
                                <m:r>
                                  <a:rPr lang="en-US" sz="1600">
                                    <a:effectLst/>
                                    <a:latin typeface="Cambria Math"/>
                                  </a:rPr>
                                  <m:t> (</m:t>
                                </m:r>
                                <m:r>
                                  <a:rPr lang="en-US" sz="1600">
                                    <a:effectLst/>
                                    <a:latin typeface="Cambria Math"/>
                                  </a:rPr>
                                  <m:t>𝑙</m:t>
                                </m:r>
                                <m:r>
                                  <a:rPr lang="en-US" sz="1600">
                                    <a:effectLst/>
                                    <a:latin typeface="Cambria Math"/>
                                  </a:rPr>
                                  <m:t>)↔</m:t>
                                </m:r>
                                <m:sSub>
                                  <m:sSubPr>
                                    <m:ctrlPr>
                                      <a:rPr lang="en-US" sz="1600" i="1">
                                        <a:effectLst/>
                                        <a:latin typeface="Cambria Math"/>
                                      </a:rPr>
                                    </m:ctrlPr>
                                  </m:sSubPr>
                                  <m:e>
                                    <m:sSub>
                                      <m:sSubPr>
                                        <m:ctrlPr>
                                          <a:rPr lang="en-US" sz="1600" i="1">
                                            <a:effectLst/>
                                            <a:latin typeface="Cambria Math"/>
                                          </a:rPr>
                                        </m:ctrlPr>
                                      </m:sSubPr>
                                      <m:e>
                                        <m:r>
                                          <a:rPr lang="en-US" sz="1600">
                                            <a:effectLst/>
                                            <a:latin typeface="Cambria Math"/>
                                          </a:rPr>
                                          <m:t>𝐻</m:t>
                                        </m:r>
                                      </m:e>
                                      <m:sub>
                                        <m:r>
                                          <a:rPr lang="en-US" sz="1600">
                                            <a:effectLst/>
                                            <a:latin typeface="Cambria Math"/>
                                          </a:rPr>
                                          <m:t>2</m:t>
                                        </m:r>
                                      </m:sub>
                                    </m:sSub>
                                    <m:r>
                                      <a:rPr lang="en-US" sz="1600">
                                        <a:effectLst/>
                                        <a:latin typeface="Cambria Math"/>
                                      </a:rPr>
                                      <m:t>𝐶𝑂</m:t>
                                    </m:r>
                                  </m:e>
                                  <m:sub>
                                    <m:r>
                                      <a:rPr lang="en-US" sz="1600">
                                        <a:effectLst/>
                                        <a:latin typeface="Cambria Math"/>
                                      </a:rPr>
                                      <m:t>3</m:t>
                                    </m:r>
                                  </m:sub>
                                </m:sSub>
                              </m:oMath>
                            </m:oMathPara>
                          </a14:m>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𝐾</m:t>
                                    </m:r>
                                  </m:e>
                                  <m:sub>
                                    <m:r>
                                      <a:rPr lang="en-US" sz="1600">
                                        <a:effectLst/>
                                        <a:latin typeface="Cambria Math"/>
                                      </a:rPr>
                                      <m:t>𝐻</m:t>
                                    </m:r>
                                  </m:sub>
                                </m:sSub>
                                <m:r>
                                  <a:rPr lang="en-US" sz="1600">
                                    <a:effectLst/>
                                    <a:latin typeface="Cambria Math"/>
                                  </a:rPr>
                                  <m:t>=</m:t>
                                </m:r>
                                <m:f>
                                  <m:fPr>
                                    <m:ctrlPr>
                                      <a:rPr lang="en-US" sz="1600" i="1">
                                        <a:effectLst/>
                                        <a:latin typeface="Cambria Math"/>
                                      </a:rPr>
                                    </m:ctrlPr>
                                  </m:fPr>
                                  <m:num>
                                    <m:sSub>
                                      <m:sSubPr>
                                        <m:ctrlPr>
                                          <a:rPr lang="en-US" sz="1600" i="1">
                                            <a:effectLst/>
                                            <a:latin typeface="Cambria Math"/>
                                          </a:rPr>
                                        </m:ctrlPr>
                                      </m:sSubPr>
                                      <m:e>
                                        <m:sSub>
                                          <m:sSubPr>
                                            <m:ctrlPr>
                                              <a:rPr lang="en-US" sz="1600" i="1">
                                                <a:effectLst/>
                                                <a:latin typeface="Cambria Math"/>
                                              </a:rPr>
                                            </m:ctrlPr>
                                          </m:sSubPr>
                                          <m:e>
                                            <m:r>
                                              <a:rPr lang="en-US" sz="1600">
                                                <a:effectLst/>
                                                <a:latin typeface="Cambria Math"/>
                                              </a:rPr>
                                              <m:t>[</m:t>
                                            </m:r>
                                            <m:r>
                                              <a:rPr lang="en-US" sz="1600">
                                                <a:effectLst/>
                                                <a:latin typeface="Cambria Math"/>
                                              </a:rPr>
                                              <m:t>𝐻</m:t>
                                            </m:r>
                                          </m:e>
                                          <m:sub>
                                            <m:r>
                                              <a:rPr lang="en-US" sz="1600">
                                                <a:effectLst/>
                                                <a:latin typeface="Cambria Math"/>
                                              </a:rPr>
                                              <m:t>2</m:t>
                                            </m:r>
                                          </m:sub>
                                        </m:sSub>
                                        <m:r>
                                          <a:rPr lang="en-US" sz="1600">
                                            <a:effectLst/>
                                            <a:latin typeface="Cambria Math"/>
                                          </a:rPr>
                                          <m:t>𝐶𝑂</m:t>
                                        </m:r>
                                      </m:e>
                                      <m:sub>
                                        <m:r>
                                          <a:rPr lang="en-US" sz="1600">
                                            <a:effectLst/>
                                            <a:latin typeface="Cambria Math"/>
                                          </a:rPr>
                                          <m:t>3</m:t>
                                        </m:r>
                                      </m:sub>
                                    </m:sSub>
                                    <m:r>
                                      <a:rPr lang="en-US" sz="1600">
                                        <a:effectLst/>
                                        <a:latin typeface="Cambria Math"/>
                                      </a:rPr>
                                      <m:t>]</m:t>
                                    </m:r>
                                  </m:num>
                                  <m:den>
                                    <m:sSub>
                                      <m:sSubPr>
                                        <m:ctrlPr>
                                          <a:rPr lang="en-US" sz="1600" i="1">
                                            <a:effectLst/>
                                            <a:latin typeface="Cambria Math"/>
                                          </a:rPr>
                                        </m:ctrlPr>
                                      </m:sSubPr>
                                      <m:e>
                                        <m:r>
                                          <a:rPr lang="en-US" sz="1600">
                                            <a:effectLst/>
                                            <a:latin typeface="Cambria Math"/>
                                          </a:rPr>
                                          <m:t>𝑃</m:t>
                                        </m:r>
                                      </m:e>
                                      <m:sub>
                                        <m:r>
                                          <a:rPr lang="en-US" sz="1600">
                                            <a:effectLst/>
                                            <a:latin typeface="Cambria Math"/>
                                          </a:rPr>
                                          <m:t>𝐶</m:t>
                                        </m:r>
                                        <m:sSub>
                                          <m:sSubPr>
                                            <m:ctrlPr>
                                              <a:rPr lang="en-US" sz="1600" i="1">
                                                <a:effectLst/>
                                                <a:latin typeface="Cambria Math"/>
                                              </a:rPr>
                                            </m:ctrlPr>
                                          </m:sSubPr>
                                          <m:e>
                                            <m:r>
                                              <a:rPr lang="en-US" sz="1600">
                                                <a:effectLst/>
                                                <a:latin typeface="Cambria Math"/>
                                              </a:rPr>
                                              <m:t>𝑂</m:t>
                                            </m:r>
                                          </m:e>
                                          <m:sub>
                                            <m:r>
                                              <a:rPr lang="en-US" sz="1600">
                                                <a:effectLst/>
                                                <a:latin typeface="Cambria Math"/>
                                              </a:rPr>
                                              <m:t>2</m:t>
                                            </m:r>
                                          </m:sub>
                                        </m:sSub>
                                      </m:sub>
                                    </m:sSub>
                                  </m:den>
                                </m:f>
                              </m:oMath>
                            </m:oMathPara>
                          </a14:m>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1.47</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3771">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sSub>
                                      <m:sSubPr>
                                        <m:ctrlPr>
                                          <a:rPr lang="en-US" sz="1600" i="1">
                                            <a:effectLst/>
                                            <a:latin typeface="Cambria Math"/>
                                          </a:rPr>
                                        </m:ctrlPr>
                                      </m:sSubPr>
                                      <m:e>
                                        <m:r>
                                          <a:rPr lang="en-US" sz="1600">
                                            <a:effectLst/>
                                            <a:latin typeface="Cambria Math"/>
                                          </a:rPr>
                                          <m:t>𝐻</m:t>
                                        </m:r>
                                      </m:e>
                                      <m:sub>
                                        <m:r>
                                          <a:rPr lang="en-US" sz="1600">
                                            <a:effectLst/>
                                            <a:latin typeface="Cambria Math"/>
                                          </a:rPr>
                                          <m:t>2</m:t>
                                        </m:r>
                                      </m:sub>
                                    </m:sSub>
                                    <m:r>
                                      <a:rPr lang="en-US" sz="1600">
                                        <a:effectLst/>
                                        <a:latin typeface="Cambria Math"/>
                                      </a:rPr>
                                      <m:t>𝐶𝑂</m:t>
                                    </m:r>
                                  </m:e>
                                  <m:sub>
                                    <m:r>
                                      <a:rPr lang="en-US" sz="1600">
                                        <a:effectLst/>
                                        <a:latin typeface="Cambria Math"/>
                                      </a:rPr>
                                      <m:t>3</m:t>
                                    </m:r>
                                  </m:sub>
                                </m:sSub>
                                <m:r>
                                  <a:rPr lang="en-US" sz="1600">
                                    <a:effectLst/>
                                    <a:latin typeface="Cambria Math"/>
                                  </a:rPr>
                                  <m:t>↔</m:t>
                                </m:r>
                                <m:sSup>
                                  <m:sSupPr>
                                    <m:ctrlPr>
                                      <a:rPr lang="en-US" sz="1600" i="1">
                                        <a:effectLst/>
                                        <a:latin typeface="Cambria Math"/>
                                      </a:rPr>
                                    </m:ctrlPr>
                                  </m:sSupPr>
                                  <m:e>
                                    <m:r>
                                      <a:rPr lang="en-US" sz="1600">
                                        <a:effectLst/>
                                        <a:latin typeface="Cambria Math"/>
                                      </a:rPr>
                                      <m:t>𝐻</m:t>
                                    </m:r>
                                  </m:e>
                                  <m:sup>
                                    <m:r>
                                      <a:rPr lang="en-US" sz="1600">
                                        <a:effectLst/>
                                        <a:latin typeface="Cambria Math"/>
                                      </a:rPr>
                                      <m:t>+</m:t>
                                    </m:r>
                                  </m:sup>
                                </m:sSup>
                                <m:r>
                                  <a:rPr lang="en-US" sz="1600">
                                    <a:effectLst/>
                                    <a:latin typeface="Cambria Math"/>
                                  </a:rPr>
                                  <m:t>+</m:t>
                                </m:r>
                                <m:sSubSup>
                                  <m:sSubSupPr>
                                    <m:ctrlPr>
                                      <a:rPr lang="en-US" sz="1600" i="1">
                                        <a:effectLst/>
                                        <a:latin typeface="Cambria Math"/>
                                      </a:rPr>
                                    </m:ctrlPr>
                                  </m:sSubSupPr>
                                  <m:e>
                                    <m:r>
                                      <a:rPr lang="en-US" sz="1600">
                                        <a:effectLst/>
                                        <a:latin typeface="Cambria Math"/>
                                      </a:rPr>
                                      <m:t>𝐻𝐶𝑂</m:t>
                                    </m:r>
                                  </m:e>
                                  <m:sub>
                                    <m:r>
                                      <a:rPr lang="en-US" sz="1600">
                                        <a:effectLst/>
                                        <a:latin typeface="Cambria Math"/>
                                      </a:rPr>
                                      <m:t>3</m:t>
                                    </m:r>
                                  </m:sub>
                                  <m:sup>
                                    <m:r>
                                      <a:rPr lang="en-US" sz="1600">
                                        <a:effectLst/>
                                        <a:latin typeface="Cambria Math"/>
                                      </a:rPr>
                                      <m:t>−</m:t>
                                    </m:r>
                                  </m:sup>
                                </m:sSubSup>
                              </m:oMath>
                            </m:oMathPara>
                          </a14:m>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𝐾</m:t>
                                    </m:r>
                                  </m:e>
                                  <m:sub>
                                    <m:r>
                                      <a:rPr lang="en-US" sz="1600">
                                        <a:effectLst/>
                                        <a:latin typeface="Cambria Math"/>
                                      </a:rPr>
                                      <m:t>1</m:t>
                                    </m:r>
                                  </m:sub>
                                </m:sSub>
                                <m:r>
                                  <a:rPr lang="en-US" sz="1600">
                                    <a:effectLst/>
                                    <a:latin typeface="Cambria Math"/>
                                  </a:rPr>
                                  <m:t>=</m:t>
                                </m:r>
                                <m:f>
                                  <m:fPr>
                                    <m:ctrlPr>
                                      <a:rPr lang="en-US" sz="1600" i="1">
                                        <a:effectLst/>
                                        <a:latin typeface="Cambria Math"/>
                                      </a:rPr>
                                    </m:ctrlPr>
                                  </m:fPr>
                                  <m:num>
                                    <m:d>
                                      <m:dPr>
                                        <m:begChr m:val="["/>
                                        <m:endChr m:val="]"/>
                                        <m:ctrlPr>
                                          <a:rPr lang="en-US" sz="1600" i="1">
                                            <a:effectLst/>
                                            <a:latin typeface="Cambria Math"/>
                                          </a:rPr>
                                        </m:ctrlPr>
                                      </m:dPr>
                                      <m:e>
                                        <m:sSup>
                                          <m:sSupPr>
                                            <m:ctrlPr>
                                              <a:rPr lang="en-US" sz="1600" i="1">
                                                <a:effectLst/>
                                                <a:latin typeface="Cambria Math"/>
                                              </a:rPr>
                                            </m:ctrlPr>
                                          </m:sSupPr>
                                          <m:e>
                                            <m:r>
                                              <a:rPr lang="en-US" sz="1600">
                                                <a:effectLst/>
                                                <a:latin typeface="Cambria Math"/>
                                              </a:rPr>
                                              <m:t>𝐻</m:t>
                                            </m:r>
                                          </m:e>
                                          <m:sup>
                                            <m:r>
                                              <a:rPr lang="en-US" sz="1600">
                                                <a:effectLst/>
                                                <a:latin typeface="Cambria Math"/>
                                              </a:rPr>
                                              <m:t>+</m:t>
                                            </m:r>
                                          </m:sup>
                                        </m:sSup>
                                      </m:e>
                                    </m:d>
                                    <m:r>
                                      <a:rPr lang="en-US" sz="1600">
                                        <a:effectLst/>
                                        <a:latin typeface="Cambria Math"/>
                                      </a:rPr>
                                      <m:t>[</m:t>
                                    </m:r>
                                    <m:sSubSup>
                                      <m:sSubSupPr>
                                        <m:ctrlPr>
                                          <a:rPr lang="en-US" sz="1600" i="1">
                                            <a:effectLst/>
                                            <a:latin typeface="Cambria Math"/>
                                          </a:rPr>
                                        </m:ctrlPr>
                                      </m:sSubSupPr>
                                      <m:e>
                                        <m:r>
                                          <a:rPr lang="en-US" sz="1600">
                                            <a:effectLst/>
                                            <a:latin typeface="Cambria Math"/>
                                          </a:rPr>
                                          <m:t>𝐻𝐶𝑂</m:t>
                                        </m:r>
                                      </m:e>
                                      <m:sub>
                                        <m:r>
                                          <a:rPr lang="en-US" sz="1600">
                                            <a:effectLst/>
                                            <a:latin typeface="Cambria Math"/>
                                          </a:rPr>
                                          <m:t>3</m:t>
                                        </m:r>
                                      </m:sub>
                                      <m:sup>
                                        <m:r>
                                          <a:rPr lang="en-US" sz="1600">
                                            <a:effectLst/>
                                            <a:latin typeface="Cambria Math"/>
                                          </a:rPr>
                                          <m:t>−</m:t>
                                        </m:r>
                                      </m:sup>
                                    </m:sSubSup>
                                    <m:r>
                                      <a:rPr lang="en-US" sz="1600">
                                        <a:effectLst/>
                                        <a:latin typeface="Cambria Math"/>
                                      </a:rPr>
                                      <m:t>]</m:t>
                                    </m:r>
                                  </m:num>
                                  <m:den>
                                    <m:sSub>
                                      <m:sSubPr>
                                        <m:ctrlPr>
                                          <a:rPr lang="en-US" sz="1600" i="1">
                                            <a:effectLst/>
                                            <a:latin typeface="Cambria Math"/>
                                          </a:rPr>
                                        </m:ctrlPr>
                                      </m:sSubPr>
                                      <m:e>
                                        <m:r>
                                          <a:rPr lang="en-US" sz="1600">
                                            <a:effectLst/>
                                            <a:latin typeface="Cambria Math"/>
                                          </a:rPr>
                                          <m:t>[</m:t>
                                        </m:r>
                                        <m:sSub>
                                          <m:sSubPr>
                                            <m:ctrlPr>
                                              <a:rPr lang="en-US" sz="1600" i="1">
                                                <a:effectLst/>
                                                <a:latin typeface="Cambria Math"/>
                                              </a:rPr>
                                            </m:ctrlPr>
                                          </m:sSubPr>
                                          <m:e>
                                            <m:r>
                                              <a:rPr lang="en-US" sz="1600">
                                                <a:effectLst/>
                                                <a:latin typeface="Cambria Math"/>
                                              </a:rPr>
                                              <m:t>𝐻</m:t>
                                            </m:r>
                                          </m:e>
                                          <m:sub>
                                            <m:r>
                                              <a:rPr lang="en-US" sz="1600">
                                                <a:effectLst/>
                                                <a:latin typeface="Cambria Math"/>
                                              </a:rPr>
                                              <m:t>2</m:t>
                                            </m:r>
                                          </m:sub>
                                        </m:sSub>
                                        <m:r>
                                          <a:rPr lang="en-US" sz="1600">
                                            <a:effectLst/>
                                            <a:latin typeface="Cambria Math"/>
                                          </a:rPr>
                                          <m:t>𝐶𝑂</m:t>
                                        </m:r>
                                      </m:e>
                                      <m:sub>
                                        <m:r>
                                          <a:rPr lang="en-US" sz="1600">
                                            <a:effectLst/>
                                            <a:latin typeface="Cambria Math"/>
                                          </a:rPr>
                                          <m:t>3</m:t>
                                        </m:r>
                                      </m:sub>
                                    </m:sSub>
                                    <m:r>
                                      <a:rPr lang="en-US" sz="1600">
                                        <a:effectLst/>
                                        <a:latin typeface="Cambria Math"/>
                                      </a:rPr>
                                      <m:t>]</m:t>
                                    </m:r>
                                  </m:den>
                                </m:f>
                              </m:oMath>
                            </m:oMathPara>
                          </a14:m>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6.35</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6124">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Sup>
                                  <m:sSubSupPr>
                                    <m:ctrlPr>
                                      <a:rPr lang="en-US" sz="1600" i="1">
                                        <a:effectLst/>
                                        <a:latin typeface="Cambria Math"/>
                                      </a:rPr>
                                    </m:ctrlPr>
                                  </m:sSubSupPr>
                                  <m:e>
                                    <m:r>
                                      <a:rPr lang="en-US" sz="1600">
                                        <a:effectLst/>
                                        <a:latin typeface="Cambria Math"/>
                                      </a:rPr>
                                      <m:t>𝐻𝐶𝑂</m:t>
                                    </m:r>
                                  </m:e>
                                  <m:sub>
                                    <m:r>
                                      <a:rPr lang="en-US" sz="1600">
                                        <a:effectLst/>
                                        <a:latin typeface="Cambria Math"/>
                                      </a:rPr>
                                      <m:t>3</m:t>
                                    </m:r>
                                  </m:sub>
                                  <m:sup>
                                    <m:r>
                                      <a:rPr lang="en-US" sz="1600">
                                        <a:effectLst/>
                                        <a:latin typeface="Cambria Math"/>
                                      </a:rPr>
                                      <m:t>−</m:t>
                                    </m:r>
                                  </m:sup>
                                </m:sSubSup>
                                <m:r>
                                  <a:rPr lang="en-US" sz="1600">
                                    <a:effectLst/>
                                    <a:latin typeface="Cambria Math"/>
                                  </a:rPr>
                                  <m:t>↔</m:t>
                                </m:r>
                                <m:sSup>
                                  <m:sSupPr>
                                    <m:ctrlPr>
                                      <a:rPr lang="en-US" sz="1600" i="1">
                                        <a:effectLst/>
                                        <a:latin typeface="Cambria Math"/>
                                      </a:rPr>
                                    </m:ctrlPr>
                                  </m:sSupPr>
                                  <m:e>
                                    <m:r>
                                      <a:rPr lang="en-US" sz="1600">
                                        <a:effectLst/>
                                        <a:latin typeface="Cambria Math"/>
                                      </a:rPr>
                                      <m:t>𝐻</m:t>
                                    </m:r>
                                  </m:e>
                                  <m:sup>
                                    <m:r>
                                      <a:rPr lang="en-US" sz="1600">
                                        <a:effectLst/>
                                        <a:latin typeface="Cambria Math"/>
                                      </a:rPr>
                                      <m:t>+</m:t>
                                    </m:r>
                                  </m:sup>
                                </m:sSup>
                                <m:r>
                                  <a:rPr lang="en-US" sz="1600">
                                    <a:effectLst/>
                                    <a:latin typeface="Cambria Math"/>
                                  </a:rPr>
                                  <m:t>+</m:t>
                                </m:r>
                                <m:sSubSup>
                                  <m:sSubSupPr>
                                    <m:ctrlPr>
                                      <a:rPr lang="en-US" sz="1600" i="1">
                                        <a:effectLst/>
                                        <a:latin typeface="Cambria Math"/>
                                      </a:rPr>
                                    </m:ctrlPr>
                                  </m:sSubSupPr>
                                  <m:e>
                                    <m:r>
                                      <a:rPr lang="en-US" sz="1600">
                                        <a:effectLst/>
                                        <a:latin typeface="Cambria Math"/>
                                      </a:rPr>
                                      <m:t>𝐶𝑂</m:t>
                                    </m:r>
                                  </m:e>
                                  <m:sub>
                                    <m:r>
                                      <a:rPr lang="en-US" sz="1600">
                                        <a:effectLst/>
                                        <a:latin typeface="Cambria Math"/>
                                      </a:rPr>
                                      <m:t>3</m:t>
                                    </m:r>
                                  </m:sub>
                                  <m:sup>
                                    <m:r>
                                      <a:rPr lang="en-US" sz="1600">
                                        <a:effectLst/>
                                        <a:latin typeface="Cambria Math"/>
                                      </a:rPr>
                                      <m:t>2−</m:t>
                                    </m:r>
                                  </m:sup>
                                </m:sSubSup>
                              </m:oMath>
                            </m:oMathPara>
                          </a14:m>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𝐾</m:t>
                                    </m:r>
                                  </m:e>
                                  <m:sub>
                                    <m:r>
                                      <a:rPr lang="en-US" sz="1600">
                                        <a:effectLst/>
                                        <a:latin typeface="Cambria Math"/>
                                      </a:rPr>
                                      <m:t>2</m:t>
                                    </m:r>
                                  </m:sub>
                                </m:sSub>
                                <m:r>
                                  <a:rPr lang="en-US" sz="1600">
                                    <a:effectLst/>
                                    <a:latin typeface="Cambria Math"/>
                                  </a:rPr>
                                  <m:t>=</m:t>
                                </m:r>
                                <m:f>
                                  <m:fPr>
                                    <m:ctrlPr>
                                      <a:rPr lang="en-US" sz="1600" i="1">
                                        <a:effectLst/>
                                        <a:latin typeface="Cambria Math"/>
                                      </a:rPr>
                                    </m:ctrlPr>
                                  </m:fPr>
                                  <m:num>
                                    <m:d>
                                      <m:dPr>
                                        <m:begChr m:val="["/>
                                        <m:endChr m:val="]"/>
                                        <m:ctrlPr>
                                          <a:rPr lang="en-US" sz="1600" i="1">
                                            <a:effectLst/>
                                            <a:latin typeface="Cambria Math"/>
                                          </a:rPr>
                                        </m:ctrlPr>
                                      </m:dPr>
                                      <m:e>
                                        <m:sSup>
                                          <m:sSupPr>
                                            <m:ctrlPr>
                                              <a:rPr lang="en-US" sz="1600" i="1">
                                                <a:effectLst/>
                                                <a:latin typeface="Cambria Math"/>
                                              </a:rPr>
                                            </m:ctrlPr>
                                          </m:sSupPr>
                                          <m:e>
                                            <m:r>
                                              <a:rPr lang="en-US" sz="1600">
                                                <a:effectLst/>
                                                <a:latin typeface="Cambria Math"/>
                                              </a:rPr>
                                              <m:t>𝐻</m:t>
                                            </m:r>
                                          </m:e>
                                          <m:sup>
                                            <m:r>
                                              <a:rPr lang="en-US" sz="1600">
                                                <a:effectLst/>
                                                <a:latin typeface="Cambria Math"/>
                                              </a:rPr>
                                              <m:t>+</m:t>
                                            </m:r>
                                          </m:sup>
                                        </m:sSup>
                                      </m:e>
                                    </m:d>
                                    <m:r>
                                      <a:rPr lang="en-US" sz="1600">
                                        <a:effectLst/>
                                        <a:latin typeface="Cambria Math"/>
                                      </a:rPr>
                                      <m:t>[</m:t>
                                    </m:r>
                                    <m:sSubSup>
                                      <m:sSubSupPr>
                                        <m:ctrlPr>
                                          <a:rPr lang="en-US" sz="1600" i="1">
                                            <a:effectLst/>
                                            <a:latin typeface="Cambria Math"/>
                                          </a:rPr>
                                        </m:ctrlPr>
                                      </m:sSubSupPr>
                                      <m:e>
                                        <m:r>
                                          <a:rPr lang="en-US" sz="1600">
                                            <a:effectLst/>
                                            <a:latin typeface="Cambria Math"/>
                                          </a:rPr>
                                          <m:t>𝐶𝑂</m:t>
                                        </m:r>
                                      </m:e>
                                      <m:sub>
                                        <m:r>
                                          <a:rPr lang="en-US" sz="1600">
                                            <a:effectLst/>
                                            <a:latin typeface="Cambria Math"/>
                                          </a:rPr>
                                          <m:t>3</m:t>
                                        </m:r>
                                      </m:sub>
                                      <m:sup>
                                        <m:r>
                                          <a:rPr lang="en-US" sz="1600">
                                            <a:effectLst/>
                                            <a:latin typeface="Cambria Math"/>
                                          </a:rPr>
                                          <m:t>2−</m:t>
                                        </m:r>
                                      </m:sup>
                                    </m:sSubSup>
                                    <m:r>
                                      <a:rPr lang="en-US" sz="1600">
                                        <a:effectLst/>
                                        <a:latin typeface="Cambria Math"/>
                                      </a:rPr>
                                      <m:t>]</m:t>
                                    </m:r>
                                  </m:num>
                                  <m:den>
                                    <m:sSubSup>
                                      <m:sSubSupPr>
                                        <m:ctrlPr>
                                          <a:rPr lang="en-US" sz="1600" i="1">
                                            <a:effectLst/>
                                            <a:latin typeface="Cambria Math"/>
                                          </a:rPr>
                                        </m:ctrlPr>
                                      </m:sSubSupPr>
                                      <m:e>
                                        <m:r>
                                          <a:rPr lang="en-US" sz="1600">
                                            <a:effectLst/>
                                            <a:latin typeface="Cambria Math"/>
                                          </a:rPr>
                                          <m:t>[</m:t>
                                        </m:r>
                                        <m:r>
                                          <a:rPr lang="en-US" sz="1600">
                                            <a:effectLst/>
                                            <a:latin typeface="Cambria Math"/>
                                          </a:rPr>
                                          <m:t>𝐻𝐶𝑂</m:t>
                                        </m:r>
                                      </m:e>
                                      <m:sub>
                                        <m:r>
                                          <a:rPr lang="en-US" sz="1600">
                                            <a:effectLst/>
                                            <a:latin typeface="Cambria Math"/>
                                          </a:rPr>
                                          <m:t>3</m:t>
                                        </m:r>
                                      </m:sub>
                                      <m:sup>
                                        <m:r>
                                          <a:rPr lang="en-US" sz="1600">
                                            <a:effectLst/>
                                            <a:latin typeface="Cambria Math"/>
                                          </a:rPr>
                                          <m:t>−</m:t>
                                        </m:r>
                                      </m:sup>
                                    </m:sSubSup>
                                    <m:r>
                                      <a:rPr lang="en-US" sz="1600">
                                        <a:effectLst/>
                                        <a:latin typeface="Cambria Math"/>
                                      </a:rPr>
                                      <m:t>]</m:t>
                                    </m:r>
                                  </m:den>
                                </m:f>
                              </m:oMath>
                            </m:oMathPara>
                          </a14:m>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10.33</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138">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𝐻</m:t>
                                    </m:r>
                                  </m:e>
                                  <m:sub>
                                    <m:r>
                                      <a:rPr lang="en-US" sz="1600">
                                        <a:effectLst/>
                                        <a:latin typeface="Cambria Math"/>
                                      </a:rPr>
                                      <m:t>2</m:t>
                                    </m:r>
                                  </m:sub>
                                </m:sSub>
                                <m:r>
                                  <a:rPr lang="en-US" sz="1600">
                                    <a:effectLst/>
                                    <a:latin typeface="Cambria Math"/>
                                  </a:rPr>
                                  <m:t>𝑂</m:t>
                                </m:r>
                                <m:r>
                                  <a:rPr lang="en-US" sz="1600">
                                    <a:effectLst/>
                                    <a:latin typeface="Cambria Math"/>
                                  </a:rPr>
                                  <m:t> (</m:t>
                                </m:r>
                                <m:r>
                                  <a:rPr lang="en-US" sz="1600">
                                    <a:effectLst/>
                                    <a:latin typeface="Cambria Math"/>
                                  </a:rPr>
                                  <m:t>𝑙</m:t>
                                </m:r>
                                <m:r>
                                  <a:rPr lang="en-US" sz="1600">
                                    <a:effectLst/>
                                    <a:latin typeface="Cambria Math"/>
                                  </a:rPr>
                                  <m:t>)↔</m:t>
                                </m:r>
                                <m:sSup>
                                  <m:sSupPr>
                                    <m:ctrlPr>
                                      <a:rPr lang="en-US" sz="1600" i="1">
                                        <a:effectLst/>
                                        <a:latin typeface="Cambria Math"/>
                                      </a:rPr>
                                    </m:ctrlPr>
                                  </m:sSupPr>
                                  <m:e>
                                    <m:r>
                                      <a:rPr lang="en-US" sz="1600">
                                        <a:effectLst/>
                                        <a:latin typeface="Cambria Math"/>
                                      </a:rPr>
                                      <m:t>𝐻</m:t>
                                    </m:r>
                                  </m:e>
                                  <m:sup>
                                    <m:r>
                                      <a:rPr lang="en-US" sz="1600">
                                        <a:effectLst/>
                                        <a:latin typeface="Cambria Math"/>
                                      </a:rPr>
                                      <m:t>+</m:t>
                                    </m:r>
                                  </m:sup>
                                </m:sSup>
                                <m:r>
                                  <a:rPr lang="en-US" sz="1600">
                                    <a:effectLst/>
                                    <a:latin typeface="Cambria Math"/>
                                  </a:rPr>
                                  <m:t>+</m:t>
                                </m:r>
                                <m:sSup>
                                  <m:sSupPr>
                                    <m:ctrlPr>
                                      <a:rPr lang="en-US" sz="1600" i="1">
                                        <a:effectLst/>
                                        <a:latin typeface="Cambria Math"/>
                                      </a:rPr>
                                    </m:ctrlPr>
                                  </m:sSupPr>
                                  <m:e>
                                    <m:r>
                                      <a:rPr lang="en-US" sz="1600">
                                        <a:effectLst/>
                                        <a:latin typeface="Cambria Math"/>
                                      </a:rPr>
                                      <m:t>𝑂𝐻</m:t>
                                    </m:r>
                                  </m:e>
                                  <m:sup>
                                    <m:r>
                                      <a:rPr lang="en-US" sz="1600">
                                        <a:effectLst/>
                                        <a:latin typeface="Cambria Math"/>
                                      </a:rPr>
                                      <m:t>−</m:t>
                                    </m:r>
                                  </m:sup>
                                </m:sSup>
                              </m:oMath>
                            </m:oMathPara>
                          </a14:m>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14:m>
                            <m:oMathPara xmlns:m="http://schemas.openxmlformats.org/officeDocument/2006/math">
                              <m:oMathParaPr>
                                <m:jc m:val="centerGroup"/>
                              </m:oMathParaPr>
                              <m:oMath xmlns:m="http://schemas.openxmlformats.org/officeDocument/2006/math">
                                <m:sSub>
                                  <m:sSubPr>
                                    <m:ctrlPr>
                                      <a:rPr lang="en-US" sz="1600" i="1">
                                        <a:effectLst/>
                                        <a:latin typeface="Cambria Math"/>
                                      </a:rPr>
                                    </m:ctrlPr>
                                  </m:sSubPr>
                                  <m:e>
                                    <m:r>
                                      <a:rPr lang="en-US" sz="1600">
                                        <a:effectLst/>
                                        <a:latin typeface="Cambria Math"/>
                                      </a:rPr>
                                      <m:t>𝐾</m:t>
                                    </m:r>
                                  </m:e>
                                  <m:sub>
                                    <m:r>
                                      <a:rPr lang="en-US" sz="1600">
                                        <a:effectLst/>
                                        <a:latin typeface="Cambria Math"/>
                                      </a:rPr>
                                      <m:t>𝑊</m:t>
                                    </m:r>
                                  </m:sub>
                                </m:sSub>
                                <m:r>
                                  <a:rPr lang="en-US" sz="1600">
                                    <a:effectLst/>
                                    <a:latin typeface="Cambria Math"/>
                                  </a:rPr>
                                  <m:t>=</m:t>
                                </m:r>
                                <m:d>
                                  <m:dPr>
                                    <m:begChr m:val="["/>
                                    <m:endChr m:val="]"/>
                                    <m:ctrlPr>
                                      <a:rPr lang="en-US" sz="1600" i="1">
                                        <a:effectLst/>
                                        <a:latin typeface="Cambria Math"/>
                                      </a:rPr>
                                    </m:ctrlPr>
                                  </m:dPr>
                                  <m:e>
                                    <m:sSup>
                                      <m:sSupPr>
                                        <m:ctrlPr>
                                          <a:rPr lang="en-US" sz="1600" i="1">
                                            <a:effectLst/>
                                            <a:latin typeface="Cambria Math"/>
                                          </a:rPr>
                                        </m:ctrlPr>
                                      </m:sSupPr>
                                      <m:e>
                                        <m:r>
                                          <a:rPr lang="en-US" sz="1600">
                                            <a:effectLst/>
                                            <a:latin typeface="Cambria Math"/>
                                          </a:rPr>
                                          <m:t>𝐻</m:t>
                                        </m:r>
                                      </m:e>
                                      <m:sup>
                                        <m:r>
                                          <a:rPr lang="en-US" sz="1600">
                                            <a:effectLst/>
                                            <a:latin typeface="Cambria Math"/>
                                          </a:rPr>
                                          <m:t>+</m:t>
                                        </m:r>
                                      </m:sup>
                                    </m:sSup>
                                  </m:e>
                                </m:d>
                                <m:d>
                                  <m:dPr>
                                    <m:begChr m:val="["/>
                                    <m:endChr m:val="]"/>
                                    <m:ctrlPr>
                                      <a:rPr lang="en-US" sz="1600" i="1">
                                        <a:effectLst/>
                                        <a:latin typeface="Cambria Math"/>
                                      </a:rPr>
                                    </m:ctrlPr>
                                  </m:dPr>
                                  <m:e>
                                    <m:sSup>
                                      <m:sSupPr>
                                        <m:ctrlPr>
                                          <a:rPr lang="en-US" sz="1600" i="1">
                                            <a:effectLst/>
                                            <a:latin typeface="Cambria Math"/>
                                          </a:rPr>
                                        </m:ctrlPr>
                                      </m:sSupPr>
                                      <m:e>
                                        <m:r>
                                          <a:rPr lang="en-US" sz="1600">
                                            <a:effectLst/>
                                            <a:latin typeface="Cambria Math"/>
                                          </a:rPr>
                                          <m:t>𝑂𝐻</m:t>
                                        </m:r>
                                      </m:e>
                                      <m:sup>
                                        <m:r>
                                          <a:rPr lang="en-US" sz="1600">
                                            <a:effectLst/>
                                            <a:latin typeface="Cambria Math"/>
                                          </a:rPr>
                                          <m:t>−</m:t>
                                        </m:r>
                                      </m:sup>
                                    </m:sSup>
                                  </m:e>
                                </m:d>
                              </m:oMath>
                            </m:oMathPara>
                          </a14:m>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dirty="0">
                              <a:effectLst/>
                              <a:latin typeface="Arial" panose="020B0604020202020204" pitchFamily="34" charset="0"/>
                              <a:cs typeface="Arial" panose="020B0604020202020204" pitchFamily="34" charset="0"/>
                            </a:rPr>
                            <a:t>14.0</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170848349"/>
                  </p:ext>
                </p:extLst>
              </p:nvPr>
            </p:nvGraphicFramePr>
            <p:xfrm>
              <a:off x="319036" y="1651274"/>
              <a:ext cx="8229600" cy="2952942"/>
            </p:xfrm>
            <a:graphic>
              <a:graphicData uri="http://schemas.openxmlformats.org/drawingml/2006/table">
                <a:tbl>
                  <a:tblPr firstRow="1" firstCol="1" bandRow="1">
                    <a:tableStyleId>{2D5ABB26-0587-4C30-8999-92F81FD0307C}</a:tableStyleId>
                  </a:tblPr>
                  <a:tblGrid>
                    <a:gridCol w="3441619"/>
                    <a:gridCol w="2587386"/>
                    <a:gridCol w="2200595"/>
                  </a:tblGrid>
                  <a:tr h="243840">
                    <a:tc>
                      <a:txBody>
                        <a:bodyPr/>
                        <a:lstStyle/>
                        <a:p>
                          <a:pPr marL="0" marR="0" algn="ctr" hangingPunct="0">
                            <a:spcBef>
                              <a:spcPts val="600"/>
                            </a:spcBef>
                            <a:spcAft>
                              <a:spcPts val="600"/>
                            </a:spcAft>
                          </a:pPr>
                          <a:r>
                            <a:rPr lang="en-US" sz="1600" dirty="0">
                              <a:effectLst/>
                              <a:latin typeface="Arial" panose="020B0604020202020204" pitchFamily="34" charset="0"/>
                              <a:cs typeface="Arial" panose="020B0604020202020204" pitchFamily="34" charset="0"/>
                            </a:rPr>
                            <a:t>Reaction</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dirty="0">
                              <a:effectLst/>
                              <a:latin typeface="Arial" panose="020B0604020202020204" pitchFamily="34" charset="0"/>
                              <a:cs typeface="Arial" panose="020B0604020202020204" pitchFamily="34" charset="0"/>
                            </a:rPr>
                            <a:t>Equilibrium Constant</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-log</a:t>
                          </a:r>
                          <a:r>
                            <a:rPr lang="en-US" sz="1600" baseline="-25000">
                              <a:effectLst/>
                              <a:latin typeface="Arial" panose="020B0604020202020204" pitchFamily="34" charset="0"/>
                              <a:cs typeface="Arial" panose="020B0604020202020204" pitchFamily="34" charset="0"/>
                            </a:rPr>
                            <a:t>10</a:t>
                          </a:r>
                          <a:r>
                            <a:rPr lang="en-US" sz="1600">
                              <a:effectLst/>
                              <a:latin typeface="Arial" panose="020B0604020202020204" pitchFamily="34" charset="0"/>
                              <a:cs typeface="Arial" panose="020B0604020202020204" pitchFamily="34" charset="0"/>
                            </a:rPr>
                            <a:t>(K) at 25 °C</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6682">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82258" r="-139115" b="-635484"/>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33255" t="-82258" r="-85377" b="-635484"/>
                          </a:stretch>
                        </a:blipFill>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8.42</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7924">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104630" r="-139115" b="-26481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33255" t="-104630" r="-85377" b="-264815"/>
                          </a:stretch>
                        </a:blipFill>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1.47</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6209">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206542" r="-139115" b="-16729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33255" t="-206542" r="-85377" b="-167290"/>
                          </a:stretch>
                        </a:blipFill>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6.35</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814">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300917" r="-139115" b="-6422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33255" t="-300917" r="-85377" b="-64220"/>
                          </a:stretch>
                        </a:blipFill>
                      </a:tcPr>
                    </a:tc>
                    <a:tc>
                      <a:txBody>
                        <a:bodyPr/>
                        <a:lstStyle/>
                        <a:p>
                          <a:pPr marL="0" marR="0" algn="ctr" hangingPunct="0">
                            <a:spcBef>
                              <a:spcPts val="600"/>
                            </a:spcBef>
                            <a:spcAft>
                              <a:spcPts val="600"/>
                            </a:spcAft>
                          </a:pPr>
                          <a:r>
                            <a:rPr lang="en-US" sz="1600">
                              <a:effectLst/>
                              <a:latin typeface="Arial" panose="020B0604020202020204" pitchFamily="34" charset="0"/>
                              <a:cs typeface="Arial" panose="020B0604020202020204" pitchFamily="34" charset="0"/>
                            </a:rPr>
                            <a:t>10.33</a:t>
                          </a:r>
                          <a:endParaRPr lang="en-US" sz="16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1473">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t="-753448" r="-139115" b="-20690"/>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33255" t="-753448" r="-85377" b="-20690"/>
                          </a:stretch>
                        </a:blipFill>
                      </a:tcPr>
                    </a:tc>
                    <a:tc>
                      <a:txBody>
                        <a:bodyPr/>
                        <a:lstStyle/>
                        <a:p>
                          <a:pPr marL="0" marR="0" algn="ctr" hangingPunct="0">
                            <a:spcBef>
                              <a:spcPts val="600"/>
                            </a:spcBef>
                            <a:spcAft>
                              <a:spcPts val="600"/>
                            </a:spcAft>
                          </a:pPr>
                          <a:r>
                            <a:rPr lang="en-US" sz="1600" dirty="0">
                              <a:effectLst/>
                              <a:latin typeface="Arial" panose="020B0604020202020204" pitchFamily="34" charset="0"/>
                              <a:cs typeface="Arial" panose="020B0604020202020204" pitchFamily="34" charset="0"/>
                            </a:rPr>
                            <a:t>14.0</a:t>
                          </a:r>
                          <a:endParaRPr lang="en-US" sz="16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5" name="TextBox 4"/>
          <p:cNvSpPr txBox="1"/>
          <p:nvPr/>
        </p:nvSpPr>
        <p:spPr>
          <a:xfrm>
            <a:off x="152400" y="1160832"/>
            <a:ext cx="8305800" cy="430887"/>
          </a:xfrm>
          <a:prstGeom prst="rect">
            <a:avLst/>
          </a:prstGeom>
          <a:noFill/>
        </p:spPr>
        <p:txBody>
          <a:bodyPr wrap="square" rtlCol="0">
            <a:spAutoFit/>
          </a:bodyPr>
          <a:lstStyle/>
          <a:p>
            <a:pPr marL="285750" indent="-285750">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9 species </a:t>
            </a:r>
            <a:r>
              <a:rPr lang="en-US" sz="2200" dirty="0" smtClean="0">
                <a:latin typeface="Arial" panose="020B0604020202020204" pitchFamily="34" charset="0"/>
                <a:cs typeface="Arial" panose="020B0604020202020204" pitchFamily="34" charset="0"/>
              </a:rPr>
              <a:t>were </a:t>
            </a:r>
            <a:r>
              <a:rPr lang="en-US" sz="2200" dirty="0">
                <a:latin typeface="Arial" panose="020B0604020202020204" pitchFamily="34" charset="0"/>
                <a:cs typeface="Arial" panose="020B0604020202020204" pitchFamily="34" charset="0"/>
              </a:rPr>
              <a:t>constrained by </a:t>
            </a:r>
            <a:r>
              <a:rPr lang="en-US" sz="2200" b="1" dirty="0">
                <a:latin typeface="Arial" panose="020B0604020202020204" pitchFamily="34" charset="0"/>
                <a:cs typeface="Arial" panose="020B0604020202020204" pitchFamily="34" charset="0"/>
              </a:rPr>
              <a:t>5 reactions </a:t>
            </a:r>
            <a:r>
              <a:rPr lang="en-US" sz="2200" dirty="0">
                <a:latin typeface="Arial" panose="020B0604020202020204" pitchFamily="34" charset="0"/>
                <a:cs typeface="Arial" panose="020B0604020202020204" pitchFamily="34" charset="0"/>
              </a:rPr>
              <a:t>in </a:t>
            </a:r>
            <a:r>
              <a:rPr lang="en-US" sz="2200" b="1" dirty="0" smtClean="0">
                <a:latin typeface="Arial" panose="020B0604020202020204" pitchFamily="34" charset="0"/>
                <a:cs typeface="Arial" panose="020B0604020202020204" pitchFamily="34" charset="0"/>
              </a:rPr>
              <a:t>3 phases</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p>
        </p:txBody>
      </p:sp>
      <mc:AlternateContent xmlns:mc="http://schemas.openxmlformats.org/markup-compatibility/2006" xmlns:a14="http://schemas.microsoft.com/office/drawing/2010/main">
        <mc:Choice Requires="a14">
          <p:sp>
            <p:nvSpPr>
              <p:cNvPr id="6" name="Rectangle 5"/>
              <p:cNvSpPr/>
              <p:nvPr/>
            </p:nvSpPr>
            <p:spPr>
              <a:xfrm>
                <a:off x="1129656" y="5476593"/>
                <a:ext cx="2520498" cy="8141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latin typeface="Cambria Math"/>
                            </a:rPr>
                          </m:ctrlPr>
                        </m:sSupPr>
                        <m:e>
                          <m:r>
                            <a:rPr lang="en-US" i="1">
                              <a:latin typeface="Cambria Math"/>
                            </a:rPr>
                            <m:t>[</m:t>
                          </m:r>
                          <m:r>
                            <a:rPr lang="en-US" i="1">
                              <a:latin typeface="Cambria Math"/>
                            </a:rPr>
                            <m:t>𝐶𝑎</m:t>
                          </m:r>
                        </m:e>
                        <m:sup>
                          <m:r>
                            <a:rPr lang="en-US" i="1">
                              <a:latin typeface="Cambria Math"/>
                            </a:rPr>
                            <m:t>2+</m:t>
                          </m:r>
                        </m:sup>
                      </m:sSup>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𝐾</m:t>
                              </m:r>
                            </m:e>
                            <m:sub>
                              <m:r>
                                <a:rPr lang="en-US" i="1">
                                  <a:latin typeface="Cambria Math"/>
                                </a:rPr>
                                <m:t>𝑠𝑝</m:t>
                              </m:r>
                            </m:sub>
                          </m:sSub>
                          <m:sSup>
                            <m:sSupPr>
                              <m:ctrlPr>
                                <a:rPr lang="en-US" i="1">
                                  <a:latin typeface="Cambria Math"/>
                                </a:rPr>
                              </m:ctrlPr>
                            </m:sSupPr>
                            <m:e>
                              <m:d>
                                <m:dPr>
                                  <m:begChr m:val="["/>
                                  <m:endChr m:val="]"/>
                                  <m:ctrlPr>
                                    <a:rPr lang="en-US" i="1">
                                      <a:latin typeface="Cambria Math"/>
                                    </a:rPr>
                                  </m:ctrlPr>
                                </m:dPr>
                                <m:e>
                                  <m:sSup>
                                    <m:sSupPr>
                                      <m:ctrlPr>
                                        <a:rPr lang="en-US" i="1">
                                          <a:latin typeface="Cambria Math"/>
                                        </a:rPr>
                                      </m:ctrlPr>
                                    </m:sSupPr>
                                    <m:e>
                                      <m:r>
                                        <a:rPr lang="en-US" i="1">
                                          <a:latin typeface="Cambria Math"/>
                                        </a:rPr>
                                        <m:t>𝐻</m:t>
                                      </m:r>
                                    </m:e>
                                    <m:sup>
                                      <m:r>
                                        <a:rPr lang="en-US" i="1">
                                          <a:latin typeface="Cambria Math"/>
                                        </a:rPr>
                                        <m:t>+</m:t>
                                      </m:r>
                                    </m:sup>
                                  </m:sSup>
                                </m:e>
                              </m:d>
                            </m:e>
                            <m:sup>
                              <m:r>
                                <a:rPr lang="en-US" i="1">
                                  <a:latin typeface="Cambria Math"/>
                                </a:rPr>
                                <m:t>2</m:t>
                              </m:r>
                            </m:sup>
                          </m:sSup>
                        </m:num>
                        <m:den>
                          <m:sSub>
                            <m:sSubPr>
                              <m:ctrlPr>
                                <a:rPr lang="en-US" i="1">
                                  <a:latin typeface="Cambria Math"/>
                                </a:rPr>
                              </m:ctrlPr>
                            </m:sSubPr>
                            <m:e>
                              <m:r>
                                <a:rPr lang="en-US" i="1">
                                  <a:latin typeface="Cambria Math"/>
                                </a:rPr>
                                <m:t>𝐾</m:t>
                              </m:r>
                            </m:e>
                            <m:sub>
                              <m:r>
                                <a:rPr lang="en-US" i="1">
                                  <a:latin typeface="Cambria Math"/>
                                </a:rPr>
                                <m:t>1</m:t>
                              </m:r>
                            </m:sub>
                          </m:sSub>
                          <m:sSub>
                            <m:sSubPr>
                              <m:ctrlPr>
                                <a:rPr lang="en-US" i="1">
                                  <a:latin typeface="Cambria Math"/>
                                </a:rPr>
                              </m:ctrlPr>
                            </m:sSubPr>
                            <m:e>
                              <m:r>
                                <a:rPr lang="en-US" i="1">
                                  <a:latin typeface="Cambria Math"/>
                                </a:rPr>
                                <m:t>𝐾</m:t>
                              </m:r>
                            </m:e>
                            <m:sub>
                              <m:r>
                                <a:rPr lang="en-US" i="1">
                                  <a:latin typeface="Cambria Math"/>
                                </a:rPr>
                                <m:t>2</m:t>
                              </m:r>
                            </m:sub>
                          </m:sSub>
                          <m:sSub>
                            <m:sSubPr>
                              <m:ctrlPr>
                                <a:rPr lang="en-US" i="1">
                                  <a:latin typeface="Cambria Math"/>
                                </a:rPr>
                              </m:ctrlPr>
                            </m:sSubPr>
                            <m:e>
                              <m:r>
                                <a:rPr lang="en-US" i="1">
                                  <a:latin typeface="Cambria Math"/>
                                </a:rPr>
                                <m:t>𝐾</m:t>
                              </m:r>
                            </m:e>
                            <m:sub>
                              <m:r>
                                <a:rPr lang="en-US" i="1">
                                  <a:latin typeface="Cambria Math"/>
                                </a:rPr>
                                <m:t>𝐻</m:t>
                              </m:r>
                            </m:sub>
                          </m:sSub>
                          <m:sSub>
                            <m:sSubPr>
                              <m:ctrlPr>
                                <a:rPr lang="en-US" i="1">
                                  <a:latin typeface="Cambria Math"/>
                                </a:rPr>
                              </m:ctrlPr>
                            </m:sSubPr>
                            <m:e>
                              <m:r>
                                <a:rPr lang="en-US" i="1">
                                  <a:latin typeface="Cambria Math"/>
                                </a:rPr>
                                <m:t>𝑃</m:t>
                              </m:r>
                            </m:e>
                            <m:sub>
                              <m:r>
                                <a:rPr lang="en-US" i="1">
                                  <a:latin typeface="Cambria Math"/>
                                </a:rPr>
                                <m:t>𝐶</m:t>
                              </m:r>
                              <m:sSub>
                                <m:sSubPr>
                                  <m:ctrlPr>
                                    <a:rPr lang="en-US" i="1">
                                      <a:latin typeface="Cambria Math"/>
                                    </a:rPr>
                                  </m:ctrlPr>
                                </m:sSubPr>
                                <m:e>
                                  <m:r>
                                    <a:rPr lang="en-US" i="1">
                                      <a:latin typeface="Cambria Math"/>
                                    </a:rPr>
                                    <m:t>𝑂</m:t>
                                  </m:r>
                                </m:e>
                                <m:sub>
                                  <m:r>
                                    <a:rPr lang="en-US" i="1">
                                      <a:latin typeface="Cambria Math"/>
                                    </a:rPr>
                                    <m:t>2</m:t>
                                  </m:r>
                                </m:sub>
                              </m:sSub>
                            </m:sub>
                          </m:sSub>
                        </m:den>
                      </m:f>
                      <m:r>
                        <a:rPr lang="en-US" i="1">
                          <a:latin typeface="Cambria Math"/>
                        </a:rPr>
                        <m:t> </m:t>
                      </m:r>
                    </m:oMath>
                  </m:oMathPara>
                </a14:m>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1129656" y="5476593"/>
                <a:ext cx="2520498" cy="81419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748959" y="5515193"/>
                <a:ext cx="2496453" cy="7755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i="1">
                              <a:latin typeface="Cambria Math"/>
                            </a:rPr>
                          </m:ctrlPr>
                        </m:sSubSupPr>
                        <m:e>
                          <m:r>
                            <a:rPr lang="en-US" i="1">
                              <a:latin typeface="Cambria Math"/>
                            </a:rPr>
                            <m:t>[</m:t>
                          </m:r>
                          <m:r>
                            <a:rPr lang="en-US" i="1">
                              <a:latin typeface="Cambria Math"/>
                            </a:rPr>
                            <m:t>𝐶𝑂</m:t>
                          </m:r>
                        </m:e>
                        <m:sub>
                          <m:r>
                            <a:rPr lang="en-US" i="1">
                              <a:latin typeface="Cambria Math"/>
                            </a:rPr>
                            <m:t>3</m:t>
                          </m:r>
                        </m:sub>
                        <m:sup>
                          <m:r>
                            <a:rPr lang="en-US" i="1">
                              <a:latin typeface="Cambria Math"/>
                            </a:rPr>
                            <m:t>2−</m:t>
                          </m:r>
                        </m:sup>
                      </m:sSubSup>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𝐾</m:t>
                              </m:r>
                            </m:e>
                            <m:sub>
                              <m:r>
                                <a:rPr lang="en-US" i="1">
                                  <a:latin typeface="Cambria Math"/>
                                </a:rPr>
                                <m:t>1</m:t>
                              </m:r>
                            </m:sub>
                          </m:sSub>
                          <m:sSub>
                            <m:sSubPr>
                              <m:ctrlPr>
                                <a:rPr lang="en-US" i="1">
                                  <a:latin typeface="Cambria Math"/>
                                </a:rPr>
                              </m:ctrlPr>
                            </m:sSubPr>
                            <m:e>
                              <m:r>
                                <a:rPr lang="en-US" i="1">
                                  <a:latin typeface="Cambria Math"/>
                                </a:rPr>
                                <m:t>𝐾</m:t>
                              </m:r>
                            </m:e>
                            <m:sub>
                              <m:r>
                                <a:rPr lang="en-US" i="1">
                                  <a:latin typeface="Cambria Math"/>
                                </a:rPr>
                                <m:t>2</m:t>
                              </m:r>
                            </m:sub>
                          </m:sSub>
                          <m:sSub>
                            <m:sSubPr>
                              <m:ctrlPr>
                                <a:rPr lang="en-US" i="1">
                                  <a:latin typeface="Cambria Math"/>
                                </a:rPr>
                              </m:ctrlPr>
                            </m:sSubPr>
                            <m:e>
                              <m:r>
                                <a:rPr lang="en-US" i="1">
                                  <a:latin typeface="Cambria Math"/>
                                </a:rPr>
                                <m:t>𝐾</m:t>
                              </m:r>
                            </m:e>
                            <m:sub>
                              <m:r>
                                <a:rPr lang="en-US" i="1">
                                  <a:latin typeface="Cambria Math"/>
                                </a:rPr>
                                <m:t>𝐻</m:t>
                              </m:r>
                            </m:sub>
                          </m:sSub>
                          <m:sSub>
                            <m:sSubPr>
                              <m:ctrlPr>
                                <a:rPr lang="en-US" i="1">
                                  <a:latin typeface="Cambria Math"/>
                                </a:rPr>
                              </m:ctrlPr>
                            </m:sSubPr>
                            <m:e>
                              <m:r>
                                <a:rPr lang="en-US" i="1">
                                  <a:latin typeface="Cambria Math"/>
                                </a:rPr>
                                <m:t>𝑃</m:t>
                              </m:r>
                            </m:e>
                            <m:sub>
                              <m:r>
                                <a:rPr lang="en-US" i="1">
                                  <a:latin typeface="Cambria Math"/>
                                </a:rPr>
                                <m:t>𝐶</m:t>
                              </m:r>
                              <m:sSub>
                                <m:sSubPr>
                                  <m:ctrlPr>
                                    <a:rPr lang="en-US" i="1">
                                      <a:latin typeface="Cambria Math"/>
                                    </a:rPr>
                                  </m:ctrlPr>
                                </m:sSubPr>
                                <m:e>
                                  <m:r>
                                    <a:rPr lang="en-US" i="1">
                                      <a:latin typeface="Cambria Math"/>
                                    </a:rPr>
                                    <m:t>𝑂</m:t>
                                  </m:r>
                                </m:e>
                                <m:sub>
                                  <m:r>
                                    <a:rPr lang="en-US" i="1">
                                      <a:latin typeface="Cambria Math"/>
                                    </a:rPr>
                                    <m:t>2</m:t>
                                  </m:r>
                                </m:sub>
                              </m:sSub>
                            </m:sub>
                          </m:sSub>
                        </m:num>
                        <m:den>
                          <m:sSup>
                            <m:sSupPr>
                              <m:ctrlPr>
                                <a:rPr lang="en-US" i="1">
                                  <a:latin typeface="Cambria Math"/>
                                </a:rPr>
                              </m:ctrlPr>
                            </m:sSupPr>
                            <m:e>
                              <m:d>
                                <m:dPr>
                                  <m:begChr m:val="["/>
                                  <m:endChr m:val="]"/>
                                  <m:ctrlPr>
                                    <a:rPr lang="en-US" i="1">
                                      <a:latin typeface="Cambria Math"/>
                                    </a:rPr>
                                  </m:ctrlPr>
                                </m:dPr>
                                <m:e>
                                  <m:sSup>
                                    <m:sSupPr>
                                      <m:ctrlPr>
                                        <a:rPr lang="en-US" i="1">
                                          <a:latin typeface="Cambria Math"/>
                                        </a:rPr>
                                      </m:ctrlPr>
                                    </m:sSupPr>
                                    <m:e>
                                      <m:r>
                                        <a:rPr lang="en-US" i="1">
                                          <a:latin typeface="Cambria Math"/>
                                        </a:rPr>
                                        <m:t>𝐻</m:t>
                                      </m:r>
                                    </m:e>
                                    <m:sup>
                                      <m:r>
                                        <a:rPr lang="en-US" i="1">
                                          <a:latin typeface="Cambria Math"/>
                                        </a:rPr>
                                        <m:t>+</m:t>
                                      </m:r>
                                    </m:sup>
                                  </m:sSup>
                                </m:e>
                              </m:d>
                            </m:e>
                            <m:sup>
                              <m:r>
                                <a:rPr lang="en-US" i="1">
                                  <a:latin typeface="Cambria Math"/>
                                </a:rPr>
                                <m:t>2</m:t>
                              </m:r>
                            </m:sup>
                          </m:sSup>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4748959" y="5515193"/>
                <a:ext cx="2496453" cy="775597"/>
              </a:xfrm>
              <a:prstGeom prst="rect">
                <a:avLst/>
              </a:prstGeom>
              <a:blipFill rotWithShape="1">
                <a:blip r:embed="rId5"/>
                <a:stretch>
                  <a:fillRect/>
                </a:stretch>
              </a:blipFill>
            </p:spPr>
            <p:txBody>
              <a:bodyPr/>
              <a:lstStyle/>
              <a:p>
                <a:r>
                  <a:rPr lang="en-US">
                    <a:noFill/>
                  </a:rPr>
                  <a:t> </a:t>
                </a:r>
              </a:p>
            </p:txBody>
          </p:sp>
        </mc:Fallback>
      </mc:AlternateContent>
      <p:sp>
        <p:nvSpPr>
          <p:cNvPr id="2" name="Rectangle 1"/>
          <p:cNvSpPr/>
          <p:nvPr/>
        </p:nvSpPr>
        <p:spPr>
          <a:xfrm>
            <a:off x="0" y="4669365"/>
            <a:ext cx="9144000" cy="923330"/>
          </a:xfrm>
          <a:prstGeom prst="rect">
            <a:avLst/>
          </a:prstGeom>
        </p:spPr>
        <p:txBody>
          <a:bodyPr wrap="square">
            <a:spAutoFit/>
          </a:bodyPr>
          <a:lstStyle/>
          <a:p>
            <a:pPr marL="285750" indent="-285750">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total </a:t>
            </a:r>
            <a:r>
              <a:rPr lang="en-US" sz="2200" dirty="0">
                <a:solidFill>
                  <a:srgbClr val="FF0000"/>
                </a:solidFill>
                <a:latin typeface="Arial" panose="020B0604020202020204" pitchFamily="34" charset="0"/>
                <a:cs typeface="Arial" panose="020B0604020202020204" pitchFamily="34" charset="0"/>
              </a:rPr>
              <a:t>freedom degree of the system is 3, </a:t>
            </a:r>
            <a:r>
              <a:rPr lang="en-US" sz="2200" i="1" dirty="0">
                <a:latin typeface="Arial" panose="020B0604020202020204" pitchFamily="34" charset="0"/>
                <a:cs typeface="Arial" panose="020B0604020202020204" pitchFamily="34" charset="0"/>
              </a:rPr>
              <a:t>i.e.</a:t>
            </a:r>
            <a:r>
              <a:rPr lang="en-US" sz="2200" dirty="0">
                <a:latin typeface="Arial" panose="020B0604020202020204" pitchFamily="34" charset="0"/>
                <a:cs typeface="Arial" panose="020B0604020202020204" pitchFamily="34" charset="0"/>
              </a:rPr>
              <a:t>, T, pH and P</a:t>
            </a:r>
            <a:r>
              <a:rPr lang="en-US" sz="2200" baseline="-25000" dirty="0">
                <a:latin typeface="Arial" panose="020B0604020202020204" pitchFamily="34" charset="0"/>
                <a:cs typeface="Arial" panose="020B0604020202020204" pitchFamily="34" charset="0"/>
              </a:rPr>
              <a:t>CO2</a:t>
            </a:r>
            <a:r>
              <a:rPr lang="en-US" sz="2200" dirty="0">
                <a:latin typeface="Arial" panose="020B0604020202020204" pitchFamily="34" charset="0"/>
                <a:cs typeface="Arial" panose="020B0604020202020204" pitchFamily="34" charset="0"/>
              </a:rPr>
              <a:t>. </a:t>
            </a:r>
          </a:p>
          <a:p>
            <a:pPr marL="285750" indent="-285750">
              <a:spcAft>
                <a:spcPts val="1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The potential determining ions (PDI) at </a:t>
            </a:r>
            <a:r>
              <a:rPr lang="en-US" sz="2200" b="1" dirty="0">
                <a:latin typeface="Arial" panose="020B0604020202020204" pitchFamily="34" charset="0"/>
                <a:cs typeface="Arial" panose="020B0604020202020204" pitchFamily="34" charset="0"/>
              </a:rPr>
              <a:t>25 °C</a:t>
            </a:r>
            <a:r>
              <a:rPr lang="en-US" sz="2200" dirty="0">
                <a:latin typeface="Arial" panose="020B0604020202020204" pitchFamily="34" charset="0"/>
                <a:cs typeface="Arial" panose="020B0604020202020204" pitchFamily="34" charset="0"/>
              </a:rPr>
              <a:t>:</a:t>
            </a:r>
            <a:endParaRPr lang="en-US" sz="2200" dirty="0">
              <a:solidFill>
                <a:srgbClr val="FF0000"/>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1AF77992-3F82-4E3F-B8F1-295D05081C19}" type="slidenum">
              <a:rPr lang="en-US" smtClean="0"/>
              <a:t>23</a:t>
            </a:fld>
            <a:endParaRPr lang="en-US"/>
          </a:p>
        </p:txBody>
      </p:sp>
    </p:spTree>
    <p:extLst>
      <p:ext uri="{BB962C8B-B14F-4D97-AF65-F5344CB8AC3E}">
        <p14:creationId xmlns:p14="http://schemas.microsoft.com/office/powerpoint/2010/main" val="4286442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1"/>
              <p:cNvSpPr>
                <a:spLocks noGrp="1"/>
              </p:cNvSpPr>
              <p:nvPr>
                <p:ph type="title"/>
              </p:nvPr>
            </p:nvSpPr>
            <p:spPr>
              <a:xfrm>
                <a:off x="1328894" y="0"/>
                <a:ext cx="7086600" cy="955414"/>
              </a:xfrm>
            </p:spPr>
            <p:txBody>
              <a:bodyPr>
                <a:normAutofit fontScale="90000"/>
              </a:bodyPr>
              <a:lstStyle/>
              <a:p>
                <a:r>
                  <a:rPr lang="en-US" sz="3600" b="1" dirty="0" smtClean="0"/>
                  <a:t>Isoelectric Calcium Concentration </a:t>
                </a:r>
                <a14:m>
                  <m:oMath xmlns:m="http://schemas.openxmlformats.org/officeDocument/2006/math">
                    <m:sSup>
                      <m:sSupPr>
                        <m:ctrlPr>
                          <a:rPr lang="en-US" sz="3600" b="1" i="1">
                            <a:latin typeface="Cambria Math"/>
                          </a:rPr>
                        </m:ctrlPr>
                      </m:sSupPr>
                      <m:e>
                        <m:r>
                          <a:rPr lang="en-US" sz="3600" b="1" i="1">
                            <a:latin typeface="Cambria Math"/>
                          </a:rPr>
                          <m:t>[</m:t>
                        </m:r>
                        <m:r>
                          <a:rPr lang="en-US" sz="3600" b="1" i="1">
                            <a:latin typeface="Cambria Math"/>
                          </a:rPr>
                          <m:t>𝑪𝒂</m:t>
                        </m:r>
                      </m:e>
                      <m:sup>
                        <m:r>
                          <a:rPr lang="en-US" sz="3600" b="1" i="1">
                            <a:latin typeface="Cambria Math"/>
                          </a:rPr>
                          <m:t>𝟐</m:t>
                        </m:r>
                        <m:r>
                          <a:rPr lang="en-US" sz="3600" b="1" i="1">
                            <a:latin typeface="Cambria Math"/>
                          </a:rPr>
                          <m:t>+</m:t>
                        </m:r>
                      </m:sup>
                    </m:sSup>
                    <m:sSup>
                      <m:sSupPr>
                        <m:ctrlPr>
                          <a:rPr lang="en-US" sz="3600" b="1" i="1">
                            <a:latin typeface="Cambria Math"/>
                          </a:rPr>
                        </m:ctrlPr>
                      </m:sSupPr>
                      <m:e>
                        <m:r>
                          <a:rPr lang="en-US" sz="3600" b="1" i="1">
                            <a:latin typeface="Cambria Math"/>
                          </a:rPr>
                          <m:t>]</m:t>
                        </m:r>
                      </m:e>
                      <m:sup>
                        <m:r>
                          <a:rPr lang="en-US" sz="3600" b="1" i="1">
                            <a:latin typeface="Cambria Math"/>
                          </a:rPr>
                          <m:t>∗</m:t>
                        </m:r>
                      </m:sup>
                    </m:sSup>
                  </m:oMath>
                </a14:m>
                <a:endParaRPr lang="en-US" sz="3400" b="1" dirty="0"/>
              </a:p>
            </p:txBody>
          </p:sp>
        </mc:Choice>
        <mc:Fallback xmlns="">
          <p:sp>
            <p:nvSpPr>
              <p:cNvPr id="3" name="Title 1"/>
              <p:cNvSpPr>
                <a:spLocks noGrp="1" noRot="1" noChangeAspect="1" noMove="1" noResize="1" noEditPoints="1" noAdjustHandles="1" noChangeArrowheads="1" noChangeShapeType="1" noTextEdit="1"/>
              </p:cNvSpPr>
              <p:nvPr>
                <p:ph type="title"/>
              </p:nvPr>
            </p:nvSpPr>
            <p:spPr>
              <a:xfrm>
                <a:off x="1328894" y="0"/>
                <a:ext cx="7086600" cy="955414"/>
              </a:xfrm>
              <a:blipFill rotWithShape="1">
                <a:blip r:embed="rId3"/>
                <a:stretch>
                  <a:fillRect t="-14650" b="-6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09744" y="3150144"/>
                <a:ext cx="2983290" cy="426527"/>
              </a:xfrm>
              <a:prstGeom prst="rect">
                <a:avLst/>
              </a:prstGeom>
            </p:spPr>
            <p:txBody>
              <a:bodyPr wrap="square">
                <a:spAutoFit/>
              </a:bodyPr>
              <a:lstStyle/>
              <a:p>
                <a:r>
                  <a:rPr lang="en-US" sz="2000" dirty="0"/>
                  <a:t>log(</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𝐶</m:t>
                        </m:r>
                        <m:sSub>
                          <m:sSubPr>
                            <m:ctrlPr>
                              <a:rPr lang="en-US" sz="2000" i="1">
                                <a:latin typeface="Cambria Math"/>
                              </a:rPr>
                            </m:ctrlPr>
                          </m:sSubPr>
                          <m:e>
                            <m:r>
                              <a:rPr lang="en-US" sz="2000" i="1">
                                <a:latin typeface="Cambria Math"/>
                              </a:rPr>
                              <m:t>𝑂</m:t>
                            </m:r>
                          </m:e>
                          <m:sub>
                            <m:r>
                              <a:rPr lang="en-US" sz="2000" i="1">
                                <a:latin typeface="Cambria Math"/>
                              </a:rPr>
                              <m:t>2</m:t>
                            </m:r>
                          </m:sub>
                        </m:sSub>
                      </m:sub>
                    </m:sSub>
                  </m:oMath>
                </a14:m>
                <a:r>
                  <a:rPr lang="en-US" sz="2000" dirty="0"/>
                  <a:t>)= -1.71 </a:t>
                </a:r>
                <a:r>
                  <a:rPr lang="en-US" sz="2000" dirty="0" smtClean="0"/>
                  <a:t>pH*+</a:t>
                </a:r>
                <a:r>
                  <a:rPr lang="en-US" sz="2000" dirty="0"/>
                  <a:t>11.2</a:t>
                </a:r>
              </a:p>
            </p:txBody>
          </p:sp>
        </mc:Choice>
        <mc:Fallback xmlns="">
          <p:sp>
            <p:nvSpPr>
              <p:cNvPr id="4" name="Rectangle 3"/>
              <p:cNvSpPr>
                <a:spLocks noRot="1" noChangeAspect="1" noMove="1" noResize="1" noEditPoints="1" noAdjustHandles="1" noChangeArrowheads="1" noChangeShapeType="1" noTextEdit="1"/>
              </p:cNvSpPr>
              <p:nvPr/>
            </p:nvSpPr>
            <p:spPr>
              <a:xfrm>
                <a:off x="509744" y="3150144"/>
                <a:ext cx="2983290" cy="426527"/>
              </a:xfrm>
              <a:prstGeom prst="rect">
                <a:avLst/>
              </a:prstGeom>
              <a:blipFill rotWithShape="0">
                <a:blip r:embed="rId4"/>
                <a:stretch>
                  <a:fillRect l="-2249" t="-7143" b="-20000"/>
                </a:stretch>
              </a:blipFill>
            </p:spPr>
            <p:txBody>
              <a:bodyPr/>
              <a:lstStyle/>
              <a:p>
                <a:r>
                  <a:rPr lang="en-US">
                    <a:noFill/>
                  </a:rPr>
                  <a:t> </a:t>
                </a:r>
              </a:p>
            </p:txBody>
          </p:sp>
        </mc:Fallback>
      </mc:AlternateContent>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1338943"/>
            <a:ext cx="3875314" cy="2676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6200" y="1201596"/>
            <a:ext cx="4495800" cy="1938992"/>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a fixed </a:t>
            </a:r>
            <a:r>
              <a:rPr lang="en-US" sz="2000" dirty="0" smtClean="0">
                <a:latin typeface="Arial" panose="020B0604020202020204" pitchFamily="34" charset="0"/>
                <a:cs typeface="Arial" panose="020B0604020202020204" pitchFamily="34" charset="0"/>
              </a:rPr>
              <a:t>T </a:t>
            </a:r>
            <a:r>
              <a:rPr lang="en-US" sz="2000" dirty="0">
                <a:latin typeface="Arial" panose="020B0604020202020204" pitchFamily="34" charset="0"/>
                <a:cs typeface="Arial" panose="020B0604020202020204" pitchFamily="34" charset="0"/>
              </a:rPr>
              <a:t>and zero </a:t>
            </a:r>
            <a:r>
              <a:rPr lang="en-US" sz="2000" dirty="0" smtClean="0">
                <a:latin typeface="Arial" panose="020B0604020202020204" pitchFamily="34" charset="0"/>
                <a:cs typeface="Arial" panose="020B0604020202020204" pitchFamily="34" charset="0"/>
              </a:rPr>
              <a:t>zeta potential, the </a:t>
            </a:r>
            <a:r>
              <a:rPr lang="en-US" sz="2000" dirty="0" smtClean="0">
                <a:solidFill>
                  <a:srgbClr val="FF0000"/>
                </a:solidFill>
                <a:latin typeface="Arial" panose="020B0604020202020204" pitchFamily="34" charset="0"/>
                <a:cs typeface="Arial" panose="020B0604020202020204" pitchFamily="34" charset="0"/>
              </a:rPr>
              <a:t>freedom degree is 1</a:t>
            </a:r>
            <a:r>
              <a:rPr lang="en-US" sz="2000" dirty="0" smtClean="0">
                <a:latin typeface="Arial" panose="020B0604020202020204" pitchFamily="34" charset="0"/>
                <a:cs typeface="Arial" panose="020B0604020202020204" pitchFamily="34" charset="0"/>
              </a:rPr>
              <a:t>. </a:t>
            </a:r>
          </a:p>
          <a:p>
            <a:pPr marL="285750" indent="-285750">
              <a:lnSpc>
                <a:spcPct val="150000"/>
              </a:lnSpc>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dirty="0" smtClean="0">
                <a:solidFill>
                  <a:srgbClr val="FF0000"/>
                </a:solidFill>
                <a:latin typeface="Arial" panose="020B0604020202020204" pitchFamily="34" charset="0"/>
                <a:cs typeface="Arial" panose="020B0604020202020204" pitchFamily="34" charset="0"/>
              </a:rPr>
              <a:t>isoelectric</a:t>
            </a:r>
            <a:r>
              <a:rPr lang="en-US" sz="2000" dirty="0" smtClean="0">
                <a:latin typeface="Arial" panose="020B0604020202020204" pitchFamily="34" charset="0"/>
                <a:cs typeface="Arial" panose="020B0604020202020204" pitchFamily="34" charset="0"/>
              </a:rPr>
              <a:t> pH</a:t>
            </a:r>
            <a:r>
              <a:rPr lang="en-US" sz="2000" dirty="0" smtClean="0">
                <a:solidFill>
                  <a:srgbClr val="FF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is determined by the partial pressure of CO</a:t>
            </a:r>
            <a:r>
              <a:rPr lang="en-US" sz="2000" baseline="-25000" dirty="0">
                <a:latin typeface="Arial" panose="020B0604020202020204" pitchFamily="34" charset="0"/>
                <a:cs typeface="Arial" panose="020B0604020202020204" pitchFamily="34" charset="0"/>
              </a:rPr>
              <a:t>2</a:t>
            </a:r>
            <a:r>
              <a:rPr lang="en-US" sz="2000" dirty="0">
                <a:latin typeface="Arial" panose="020B0604020202020204" pitchFamily="34" charset="0"/>
                <a:cs typeface="Arial" panose="020B0604020202020204" pitchFamily="34" charset="0"/>
              </a:rPr>
              <a:t> as well.</a:t>
            </a:r>
          </a:p>
        </p:txBody>
      </p:sp>
      <mc:AlternateContent xmlns:mc="http://schemas.openxmlformats.org/markup-compatibility/2006" xmlns:a14="http://schemas.microsoft.com/office/drawing/2010/main">
        <mc:Choice Requires="a14">
          <p:sp>
            <p:nvSpPr>
              <p:cNvPr id="8" name="Rectangle 7"/>
              <p:cNvSpPr/>
              <p:nvPr/>
            </p:nvSpPr>
            <p:spPr>
              <a:xfrm>
                <a:off x="551789" y="4943516"/>
                <a:ext cx="3133807" cy="7713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a:rPr>
                          </m:ctrlPr>
                        </m:sSupPr>
                        <m:e>
                          <m:r>
                            <a:rPr lang="en-US" i="1">
                              <a:latin typeface="Cambria Math"/>
                            </a:rPr>
                            <m:t>[</m:t>
                          </m:r>
                          <m:r>
                            <a:rPr lang="en-US" i="1">
                              <a:latin typeface="Cambria Math"/>
                            </a:rPr>
                            <m:t>𝐶𝑎</m:t>
                          </m:r>
                        </m:e>
                        <m:sup>
                          <m:r>
                            <a:rPr lang="en-US" i="1">
                              <a:latin typeface="Cambria Math"/>
                            </a:rPr>
                            <m:t>2+</m:t>
                          </m:r>
                        </m:sup>
                      </m:sSup>
                      <m:sSup>
                        <m:sSupPr>
                          <m:ctrlPr>
                            <a:rPr lang="en-US" i="1">
                              <a:latin typeface="Cambria Math"/>
                            </a:rPr>
                          </m:ctrlPr>
                        </m:sSupPr>
                        <m:e>
                          <m:r>
                            <a:rPr lang="en-US" i="1">
                              <a:latin typeface="Cambria Math"/>
                            </a:rPr>
                            <m:t>]</m:t>
                          </m:r>
                        </m:e>
                        <m:sup>
                          <m:r>
                            <a:rPr lang="en-US" i="1">
                              <a:latin typeface="Cambria Math"/>
                            </a:rPr>
                            <m:t>∗</m:t>
                          </m:r>
                        </m:sup>
                      </m:sSup>
                      <m:r>
                        <a:rPr lang="en-US" i="1">
                          <a:latin typeface="Cambria Math"/>
                        </a:rPr>
                        <m:t>=</m:t>
                      </m:r>
                      <m:f>
                        <m:fPr>
                          <m:ctrlPr>
                            <a:rPr lang="en-US" i="1">
                              <a:latin typeface="Cambria Math"/>
                            </a:rPr>
                          </m:ctrlPr>
                        </m:fPr>
                        <m:num>
                          <m:sSub>
                            <m:sSubPr>
                              <m:ctrlPr>
                                <a:rPr lang="en-US" i="1">
                                  <a:latin typeface="Cambria Math"/>
                                </a:rPr>
                              </m:ctrlPr>
                            </m:sSubPr>
                            <m:e>
                              <m:r>
                                <a:rPr lang="en-US" i="1">
                                  <a:latin typeface="Cambria Math"/>
                                </a:rPr>
                                <m:t>𝐾</m:t>
                              </m:r>
                            </m:e>
                            <m:sub>
                              <m:r>
                                <a:rPr lang="en-US" i="1">
                                  <a:latin typeface="Cambria Math"/>
                                </a:rPr>
                                <m:t>𝑠𝑝</m:t>
                              </m:r>
                            </m:sub>
                          </m:sSub>
                          <m:r>
                            <a:rPr lang="en-US" i="1">
                              <a:latin typeface="Cambria Math"/>
                            </a:rPr>
                            <m:t> (</m:t>
                          </m:r>
                          <m:sSup>
                            <m:sSupPr>
                              <m:ctrlPr>
                                <a:rPr lang="en-US" i="1">
                                  <a:latin typeface="Cambria Math"/>
                                </a:rPr>
                              </m:ctrlPr>
                            </m:sSupPr>
                            <m:e>
                              <m:sSub>
                                <m:sSubPr>
                                  <m:ctrlPr>
                                    <a:rPr lang="en-US" i="1">
                                      <a:latin typeface="Cambria Math"/>
                                    </a:rPr>
                                  </m:ctrlPr>
                                </m:sSubPr>
                                <m:e>
                                  <m:r>
                                    <a:rPr lang="en-US" i="1">
                                      <a:latin typeface="Cambria Math"/>
                                    </a:rPr>
                                    <m:t>𝑃</m:t>
                                  </m:r>
                                </m:e>
                                <m:sub>
                                  <m:r>
                                    <a:rPr lang="en-US" i="1">
                                      <a:latin typeface="Cambria Math"/>
                                    </a:rPr>
                                    <m:t>𝐶</m:t>
                                  </m:r>
                                  <m:sSub>
                                    <m:sSubPr>
                                      <m:ctrlPr>
                                        <a:rPr lang="en-US" i="1">
                                          <a:latin typeface="Cambria Math"/>
                                        </a:rPr>
                                      </m:ctrlPr>
                                    </m:sSubPr>
                                    <m:e>
                                      <m:r>
                                        <a:rPr lang="en-US" i="1">
                                          <a:latin typeface="Cambria Math"/>
                                        </a:rPr>
                                        <m:t>𝑂</m:t>
                                      </m:r>
                                    </m:e>
                                    <m:sub>
                                      <m:r>
                                        <a:rPr lang="en-US" i="1">
                                          <a:latin typeface="Cambria Math"/>
                                        </a:rPr>
                                        <m:t>2</m:t>
                                      </m:r>
                                    </m:sub>
                                  </m:sSub>
                                </m:sub>
                              </m:sSub>
                              <m:r>
                                <a:rPr lang="en-US" i="1">
                                  <a:latin typeface="Cambria Math"/>
                                </a:rPr>
                                <m:t>)</m:t>
                              </m:r>
                            </m:e>
                            <m:sup>
                              <m:r>
                                <a:rPr lang="en-US" i="1">
                                  <a:latin typeface="Cambria Math"/>
                                </a:rPr>
                                <m:t>0.17</m:t>
                              </m:r>
                            </m:sup>
                          </m:sSup>
                        </m:num>
                        <m:den>
                          <m:r>
                            <a:rPr lang="en-US" i="1">
                              <a:latin typeface="Cambria Math"/>
                            </a:rPr>
                            <m:t>1.3×</m:t>
                          </m:r>
                          <m:sSup>
                            <m:sSupPr>
                              <m:ctrlPr>
                                <a:rPr lang="en-US" i="1">
                                  <a:latin typeface="Cambria Math"/>
                                </a:rPr>
                              </m:ctrlPr>
                            </m:sSupPr>
                            <m:e>
                              <m:r>
                                <a:rPr lang="en-US" i="1">
                                  <a:latin typeface="Cambria Math"/>
                                </a:rPr>
                                <m:t>10</m:t>
                              </m:r>
                            </m:e>
                            <m:sup>
                              <m:r>
                                <a:rPr lang="en-US" i="1">
                                  <a:latin typeface="Cambria Math"/>
                                </a:rPr>
                                <m:t>13</m:t>
                              </m:r>
                            </m:sup>
                          </m:sSup>
                          <m:sSub>
                            <m:sSubPr>
                              <m:ctrlPr>
                                <a:rPr lang="en-US" i="1">
                                  <a:latin typeface="Cambria Math"/>
                                </a:rPr>
                              </m:ctrlPr>
                            </m:sSubPr>
                            <m:e>
                              <m:r>
                                <a:rPr lang="en-US" i="1">
                                  <a:latin typeface="Cambria Math"/>
                                </a:rPr>
                                <m:t>𝐾</m:t>
                              </m:r>
                            </m:e>
                            <m:sub>
                              <m:r>
                                <a:rPr lang="en-US" i="1">
                                  <a:latin typeface="Cambria Math"/>
                                </a:rPr>
                                <m:t>1</m:t>
                              </m:r>
                            </m:sub>
                          </m:sSub>
                          <m:sSub>
                            <m:sSubPr>
                              <m:ctrlPr>
                                <a:rPr lang="en-US" i="1">
                                  <a:latin typeface="Cambria Math"/>
                                </a:rPr>
                              </m:ctrlPr>
                            </m:sSubPr>
                            <m:e>
                              <m:r>
                                <a:rPr lang="en-US" i="1">
                                  <a:latin typeface="Cambria Math"/>
                                </a:rPr>
                                <m:t>𝐾</m:t>
                              </m:r>
                            </m:e>
                            <m:sub>
                              <m:r>
                                <a:rPr lang="en-US" i="1">
                                  <a:latin typeface="Cambria Math"/>
                                </a:rPr>
                                <m:t>2</m:t>
                              </m:r>
                            </m:sub>
                          </m:sSub>
                          <m:sSub>
                            <m:sSubPr>
                              <m:ctrlPr>
                                <a:rPr lang="en-US" i="1">
                                  <a:latin typeface="Cambria Math"/>
                                </a:rPr>
                              </m:ctrlPr>
                            </m:sSubPr>
                            <m:e>
                              <m:r>
                                <a:rPr lang="en-US" i="1">
                                  <a:latin typeface="Cambria Math"/>
                                </a:rPr>
                                <m:t>𝐾</m:t>
                              </m:r>
                            </m:e>
                            <m:sub>
                              <m:r>
                                <a:rPr lang="en-US" i="1">
                                  <a:latin typeface="Cambria Math"/>
                                </a:rPr>
                                <m:t>𝐻</m:t>
                              </m:r>
                            </m:sub>
                          </m:sSub>
                        </m:den>
                      </m:f>
                    </m:oMath>
                  </m:oMathPara>
                </a14:m>
                <a:endParaRPr lang="en-US" dirty="0"/>
              </a:p>
            </p:txBody>
          </p:sp>
        </mc:Choice>
        <mc:Fallback xmlns="">
          <p:sp>
            <p:nvSpPr>
              <p:cNvPr id="8" name="Rectangle 7"/>
              <p:cNvSpPr>
                <a:spLocks noRot="1" noChangeAspect="1" noMove="1" noResize="1" noEditPoints="1" noAdjustHandles="1" noChangeArrowheads="1" noChangeShapeType="1" noTextEdit="1"/>
              </p:cNvSpPr>
              <p:nvPr/>
            </p:nvSpPr>
            <p:spPr>
              <a:xfrm>
                <a:off x="551789" y="4943516"/>
                <a:ext cx="3133807" cy="771365"/>
              </a:xfrm>
              <a:prstGeom prst="rect">
                <a:avLst/>
              </a:prstGeom>
              <a:blipFill rotWithShape="1">
                <a:blip r:embed="rId6"/>
                <a:stretch>
                  <a:fillRect/>
                </a:stretch>
              </a:blipFill>
            </p:spPr>
            <p:txBody>
              <a:bodyPr/>
              <a:lstStyle/>
              <a:p>
                <a:r>
                  <a:rPr lang="en-US">
                    <a:noFill/>
                  </a:rPr>
                  <a:t> </a:t>
                </a:r>
              </a:p>
            </p:txBody>
          </p:sp>
        </mc:Fallback>
      </mc:AlternateContent>
      <p:graphicFrame>
        <p:nvGraphicFramePr>
          <p:cNvPr id="10" name="Chart 9"/>
          <p:cNvGraphicFramePr/>
          <p:nvPr>
            <p:extLst>
              <p:ext uri="{D42A27DB-BD31-4B8C-83A1-F6EECF244321}">
                <p14:modId xmlns:p14="http://schemas.microsoft.com/office/powerpoint/2010/main" val="1392533799"/>
              </p:ext>
            </p:extLst>
          </p:nvPr>
        </p:nvGraphicFramePr>
        <p:xfrm>
          <a:off x="4237389" y="4055653"/>
          <a:ext cx="4770120" cy="2119365"/>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p:cNvSpPr/>
          <p:nvPr/>
        </p:nvSpPr>
        <p:spPr>
          <a:xfrm>
            <a:off x="0" y="3523191"/>
            <a:ext cx="4237389" cy="1420325"/>
          </a:xfrm>
          <a:prstGeom prst="rect">
            <a:avLst/>
          </a:prstGeom>
        </p:spPr>
        <p:txBody>
          <a:bodyPr wrap="square">
            <a:spAutoFit/>
          </a:bodyPr>
          <a:lstStyle/>
          <a:p>
            <a:pPr marL="285750" indent="-285750">
              <a:lnSpc>
                <a:spcPct val="150000"/>
              </a:lnSpc>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The </a:t>
            </a:r>
            <a:r>
              <a:rPr lang="en-US" sz="2000" b="1" dirty="0" smtClean="0">
                <a:latin typeface="Arial" panose="020B0604020202020204" pitchFamily="34" charset="0"/>
                <a:cs typeface="Arial" panose="020B0604020202020204" pitchFamily="34" charset="0"/>
              </a:rPr>
              <a:t>isoelectric calcium </a:t>
            </a:r>
            <a:r>
              <a:rPr lang="en-US" sz="2000" dirty="0" smtClean="0">
                <a:latin typeface="Arial" panose="020B0604020202020204" pitchFamily="34" charset="0"/>
                <a:cs typeface="Arial" panose="020B0604020202020204" pitchFamily="34" charset="0"/>
              </a:rPr>
              <a:t>concentration is used to determine the zeta potential:</a:t>
            </a:r>
            <a:endParaRPr lang="en-US"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a:off x="106930" y="5594139"/>
                <a:ext cx="4023527" cy="734304"/>
              </a:xfrm>
              <a:prstGeom prst="rect">
                <a:avLst/>
              </a:prstGeom>
            </p:spPr>
            <p:txBody>
              <a:bodyPr wrap="square">
                <a:spAutoFit/>
              </a:bodyPr>
              <a:lstStyle/>
              <a:p>
                <a:pPr marL="285750" indent="-285750">
                  <a:buFont typeface="Wingdings" panose="05000000000000000000" pitchFamily="2" charset="2"/>
                  <a:buChar char="Ø"/>
                </a:pPr>
                <a14:m>
                  <m:oMath xmlns:m="http://schemas.openxmlformats.org/officeDocument/2006/math">
                    <m:sSup>
                      <m:sSupPr>
                        <m:ctrlPr>
                          <a:rPr lang="en-US" sz="2000" i="1">
                            <a:latin typeface="Cambria Math"/>
                          </a:rPr>
                        </m:ctrlPr>
                      </m:sSupPr>
                      <m:e>
                        <m:r>
                          <a:rPr lang="en-US" sz="2000" i="1">
                            <a:latin typeface="Cambria Math"/>
                          </a:rPr>
                          <m:t>[</m:t>
                        </m:r>
                        <m:r>
                          <a:rPr lang="en-US" sz="2000" i="1">
                            <a:latin typeface="Cambria Math"/>
                          </a:rPr>
                          <m:t>𝐶𝑎</m:t>
                        </m:r>
                      </m:e>
                      <m:sup>
                        <m:r>
                          <a:rPr lang="en-US" sz="2000" i="1">
                            <a:latin typeface="Cambria Math"/>
                          </a:rPr>
                          <m:t>2+</m:t>
                        </m:r>
                      </m:sup>
                    </m:sSup>
                    <m:sSup>
                      <m:sSupPr>
                        <m:ctrlPr>
                          <a:rPr lang="en-US" sz="2000" i="1">
                            <a:latin typeface="Cambria Math"/>
                          </a:rPr>
                        </m:ctrlPr>
                      </m:sSupPr>
                      <m:e>
                        <m:r>
                          <a:rPr lang="en-US" sz="2000" i="1">
                            <a:latin typeface="Cambria Math"/>
                          </a:rPr>
                          <m:t>]</m:t>
                        </m:r>
                      </m:e>
                      <m:sup>
                        <m:r>
                          <a:rPr lang="en-US" sz="2000" i="1">
                            <a:latin typeface="Cambria Math"/>
                          </a:rPr>
                          <m:t>∗</m:t>
                        </m:r>
                      </m:sup>
                    </m:sSup>
                  </m:oMath>
                </a14:m>
                <a:r>
                  <a:rPr lang="en-US" sz="2000" dirty="0" smtClean="0">
                    <a:latin typeface="Arial" panose="020B0604020202020204" pitchFamily="34" charset="0"/>
                    <a:cs typeface="Arial" panose="020B0604020202020204" pitchFamily="34" charset="0"/>
                  </a:rPr>
                  <a:t> is almost a </a:t>
                </a:r>
                <a:r>
                  <a:rPr lang="en-US" sz="2000" dirty="0" smtClean="0">
                    <a:solidFill>
                      <a:srgbClr val="FF0000"/>
                    </a:solidFill>
                    <a:latin typeface="Arial" panose="020B0604020202020204" pitchFamily="34" charset="0"/>
                    <a:cs typeface="Arial" panose="020B0604020202020204" pitchFamily="34" charset="0"/>
                  </a:rPr>
                  <a:t>constant</a:t>
                </a:r>
                <a:r>
                  <a:rPr lang="en-US" sz="2000" dirty="0" smtClean="0">
                    <a:latin typeface="Arial" panose="020B0604020202020204" pitchFamily="34" charset="0"/>
                    <a:cs typeface="Arial" panose="020B0604020202020204" pitchFamily="34" charset="0"/>
                  </a:rPr>
                  <a:t> at </a:t>
                </a:r>
                <a14:m>
                  <m:oMath xmlns:m="http://schemas.openxmlformats.org/officeDocument/2006/math">
                    <m:sSub>
                      <m:sSubPr>
                        <m:ctrlPr>
                          <a:rPr lang="en-US" sz="2000" i="1">
                            <a:latin typeface="Cambria Math"/>
                          </a:rPr>
                        </m:ctrlPr>
                      </m:sSubPr>
                      <m:e>
                        <m:r>
                          <a:rPr lang="en-US" sz="2000" i="1">
                            <a:latin typeface="Cambria Math"/>
                          </a:rPr>
                          <m:t>𝑃</m:t>
                        </m:r>
                      </m:e>
                      <m:sub>
                        <m:r>
                          <a:rPr lang="en-US" sz="2000" i="1">
                            <a:latin typeface="Cambria Math"/>
                          </a:rPr>
                          <m:t>𝐶</m:t>
                        </m:r>
                        <m:sSub>
                          <m:sSubPr>
                            <m:ctrlPr>
                              <a:rPr lang="en-US" sz="2000" i="1">
                                <a:latin typeface="Cambria Math"/>
                              </a:rPr>
                            </m:ctrlPr>
                          </m:sSubPr>
                          <m:e>
                            <m:r>
                              <a:rPr lang="en-US" sz="2000" i="1">
                                <a:latin typeface="Cambria Math"/>
                              </a:rPr>
                              <m:t>𝑂</m:t>
                            </m:r>
                          </m:e>
                          <m:sub>
                            <m:r>
                              <a:rPr lang="en-US" sz="2000" i="1">
                                <a:latin typeface="Cambria Math"/>
                              </a:rPr>
                              <m:t>2</m:t>
                            </m:r>
                          </m:sub>
                        </m:sSub>
                      </m:sub>
                    </m:sSub>
                  </m:oMath>
                </a14:m>
                <a:r>
                  <a:rPr lang="en-US" sz="2000" dirty="0" smtClean="0">
                    <a:latin typeface="Arial" panose="020B0604020202020204" pitchFamily="34" charset="0"/>
                    <a:cs typeface="Arial" panose="020B0604020202020204" pitchFamily="34" charset="0"/>
                  </a:rPr>
                  <a:t>&gt;1 </a:t>
                </a:r>
                <a:endParaRPr lang="en-US" sz="2000" dirty="0">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106930" y="5594139"/>
                <a:ext cx="4023527" cy="734304"/>
              </a:xfrm>
              <a:prstGeom prst="rect">
                <a:avLst/>
              </a:prstGeom>
              <a:blipFill rotWithShape="1">
                <a:blip r:embed="rId8"/>
                <a:stretch>
                  <a:fillRect l="-1364" t="-3333" b="-10833"/>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1AF77992-3F82-4E3F-B8F1-295D05081C19}" type="slidenum">
              <a:rPr lang="en-US" smtClean="0"/>
              <a:t>24</a:t>
            </a:fld>
            <a:endParaRPr lang="en-US"/>
          </a:p>
        </p:txBody>
      </p:sp>
    </p:spTree>
    <p:extLst>
      <p:ext uri="{BB962C8B-B14F-4D97-AF65-F5344CB8AC3E}">
        <p14:creationId xmlns:p14="http://schemas.microsoft.com/office/powerpoint/2010/main" val="15860005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133961"/>
            <a:ext cx="6139544" cy="1143000"/>
          </a:xfrm>
        </p:spPr>
        <p:txBody>
          <a:bodyPr>
            <a:normAutofit/>
          </a:bodyPr>
          <a:lstStyle/>
          <a:p>
            <a:r>
              <a:rPr lang="en-US" sz="3400" b="1" dirty="0" smtClean="0"/>
              <a:t>Positive Surface Charge of Carbonate Minerals</a:t>
            </a:r>
            <a:endParaRPr lang="en-US" sz="3400" b="1"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1934768779"/>
                  </p:ext>
                </p:extLst>
              </p:nvPr>
            </p:nvGraphicFramePr>
            <p:xfrm>
              <a:off x="107182" y="2270317"/>
              <a:ext cx="8951183" cy="3901882"/>
            </p:xfrm>
            <a:graphic>
              <a:graphicData uri="http://schemas.openxmlformats.org/drawingml/2006/table">
                <a:tbl>
                  <a:tblPr firstRow="1" firstCol="1" bandRow="1">
                    <a:tableStyleId>{2D5ABB26-0587-4C30-8999-92F81FD0307C}</a:tableStyleId>
                  </a:tblPr>
                  <a:tblGrid>
                    <a:gridCol w="833243"/>
                    <a:gridCol w="1285949"/>
                    <a:gridCol w="1269548"/>
                    <a:gridCol w="1630400"/>
                    <a:gridCol w="1515583"/>
                    <a:gridCol w="1220943"/>
                    <a:gridCol w="1195517"/>
                  </a:tblGrid>
                  <a:tr h="348952">
                    <a:tc rowSpan="2">
                      <a:txBody>
                        <a:bodyPr/>
                        <a:lstStyle/>
                        <a:p>
                          <a:pPr marL="0" marR="0" algn="ctr" hangingPunct="0">
                            <a:lnSpc>
                              <a:spcPct val="150000"/>
                            </a:lnSpc>
                            <a:spcBef>
                              <a:spcPts val="600"/>
                            </a:spcBef>
                            <a:spcAft>
                              <a:spcPts val="600"/>
                            </a:spcAft>
                          </a:pPr>
                          <a:r>
                            <a:rPr lang="en-US" sz="2200" baseline="0" dirty="0" smtClean="0">
                              <a:effectLst/>
                              <a:latin typeface="Arial" panose="020B0604020202020204" pitchFamily="34" charset="0"/>
                              <a:cs typeface="Arial" panose="020B0604020202020204" pitchFamily="34" charset="0"/>
                            </a:rPr>
                            <a:t>P</a:t>
                          </a:r>
                          <a:r>
                            <a:rPr lang="en-US" sz="2200" baseline="-25000" dirty="0" smtClean="0">
                              <a:effectLst/>
                              <a:latin typeface="Arial" panose="020B0604020202020204" pitchFamily="34" charset="0"/>
                              <a:cs typeface="Arial" panose="020B0604020202020204" pitchFamily="34" charset="0"/>
                            </a:rPr>
                            <a:t>CO2 </a:t>
                          </a:r>
                          <a:r>
                            <a:rPr lang="en-US" sz="2200" baseline="0" dirty="0" smtClean="0">
                              <a:effectLst/>
                              <a:latin typeface="Arial" panose="020B0604020202020204" pitchFamily="34" charset="0"/>
                              <a:cs typeface="Arial" panose="020B0604020202020204" pitchFamily="34" charset="0"/>
                            </a:rPr>
                            <a:t>(</a:t>
                          </a:r>
                          <a:r>
                            <a:rPr lang="en-US" sz="2200" baseline="0" dirty="0" err="1" smtClean="0">
                              <a:effectLst/>
                              <a:latin typeface="Arial" panose="020B0604020202020204" pitchFamily="34" charset="0"/>
                              <a:cs typeface="Arial" panose="020B0604020202020204" pitchFamily="34" charset="0"/>
                            </a:rPr>
                            <a:t>atm</a:t>
                          </a:r>
                          <a:r>
                            <a:rPr lang="en-US"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Sand</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Solvent</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ea typeface="Times New Roman"/>
                              <a:cs typeface="Arial" panose="020B0604020202020204" pitchFamily="34" charset="0"/>
                            </a:rPr>
                            <a:t>Activity at Zeta</a:t>
                          </a:r>
                          <a:r>
                            <a:rPr lang="en-US" sz="2200" baseline="0" dirty="0" smtClean="0">
                              <a:effectLst/>
                              <a:latin typeface="Arial" panose="020B0604020202020204" pitchFamily="34" charset="0"/>
                              <a:ea typeface="Times New Roman"/>
                              <a:cs typeface="Arial" panose="020B0604020202020204" pitchFamily="34" charset="0"/>
                            </a:rPr>
                            <a:t> Potential=0 (</a:t>
                          </a:r>
                          <a:r>
                            <a:rPr lang="en-US" sz="2200" baseline="0" dirty="0" err="1" smtClean="0">
                              <a:effectLst/>
                              <a:latin typeface="Arial" panose="020B0604020202020204" pitchFamily="34" charset="0"/>
                              <a:ea typeface="Times New Roman"/>
                              <a:cs typeface="Arial" panose="020B0604020202020204" pitchFamily="34" charset="0"/>
                            </a:rPr>
                            <a:t>mol</a:t>
                          </a:r>
                          <a:r>
                            <a:rPr lang="en-US" sz="2200" baseline="0" dirty="0" smtClean="0">
                              <a:effectLst/>
                              <a:latin typeface="Arial" panose="020B0604020202020204" pitchFamily="34" charset="0"/>
                              <a:ea typeface="Times New Roman"/>
                              <a:cs typeface="Arial" panose="020B0604020202020204" pitchFamily="34" charset="0"/>
                            </a:rPr>
                            <a:t>/L)</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ea typeface="Times New Roman"/>
                              <a:cs typeface="Arial" panose="020B0604020202020204" pitchFamily="34" charset="0"/>
                            </a:rPr>
                            <a:t>Activity in Test (</a:t>
                          </a:r>
                          <a:r>
                            <a:rPr lang="en-US" sz="2200" dirty="0" err="1" smtClean="0">
                              <a:effectLst/>
                              <a:latin typeface="Arial" panose="020B0604020202020204" pitchFamily="34" charset="0"/>
                              <a:ea typeface="Times New Roman"/>
                              <a:cs typeface="Arial" panose="020B0604020202020204" pitchFamily="34" charset="0"/>
                            </a:rPr>
                            <a:t>mol</a:t>
                          </a:r>
                          <a:r>
                            <a:rPr lang="en-US" sz="2200" dirty="0" smtClean="0">
                              <a:effectLst/>
                              <a:latin typeface="Arial" panose="020B0604020202020204" pitchFamily="34" charset="0"/>
                              <a:ea typeface="Times New Roman"/>
                              <a:cs typeface="Arial" panose="020B0604020202020204" pitchFamily="34" charset="0"/>
                            </a:rPr>
                            <a:t>/L)</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43071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hangingPunct="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2200" i="1" smtClean="0">
                                        <a:latin typeface="Cambria Math"/>
                                      </a:rPr>
                                    </m:ctrlPr>
                                  </m:sSupPr>
                                  <m:e>
                                    <m:r>
                                      <a:rPr lang="en-US" sz="2200" b="0" i="1" smtClean="0">
                                        <a:latin typeface="Cambria Math"/>
                                      </a:rPr>
                                      <m:t>𝑎</m:t>
                                    </m:r>
                                    <m:r>
                                      <a:rPr lang="en-US" sz="2200" b="0" i="1" smtClean="0">
                                        <a:latin typeface="Cambria Math"/>
                                      </a:rPr>
                                      <m:t>(</m:t>
                                    </m:r>
                                    <m:r>
                                      <a:rPr lang="en-US" sz="2200" b="0" i="1" smtClean="0">
                                        <a:latin typeface="Cambria Math"/>
                                      </a:rPr>
                                      <m:t>𝐶𝑎</m:t>
                                    </m:r>
                                  </m:e>
                                  <m:sup>
                                    <m:r>
                                      <a:rPr lang="en-US" sz="2200" i="1">
                                        <a:latin typeface="Cambria Math"/>
                                      </a:rPr>
                                      <m:t>2+</m:t>
                                    </m:r>
                                  </m:sup>
                                </m:sSup>
                                <m:r>
                                  <a:rPr lang="en-US" sz="2200" b="0" i="1" smtClean="0">
                                    <a:latin typeface="Cambria Math"/>
                                  </a:rPr>
                                  <m:t>)</m:t>
                                </m:r>
                              </m:oMath>
                            </m:oMathPara>
                          </a14:m>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2200" i="1" smtClean="0">
                                        <a:latin typeface="Cambria Math"/>
                                      </a:rPr>
                                    </m:ctrlPr>
                                  </m:sSupPr>
                                  <m:e>
                                    <m:r>
                                      <a:rPr lang="en-US" sz="2200" b="0" i="1" smtClean="0">
                                        <a:latin typeface="Cambria Math"/>
                                      </a:rPr>
                                      <m:t>𝑎</m:t>
                                    </m:r>
                                    <m:r>
                                      <a:rPr lang="en-US" sz="2200" b="0" i="1" smtClean="0">
                                        <a:latin typeface="Cambria Math"/>
                                      </a:rPr>
                                      <m:t>(</m:t>
                                    </m:r>
                                    <m:r>
                                      <a:rPr lang="en-US" sz="2200" b="0" i="1" smtClean="0">
                                        <a:latin typeface="Cambria Math"/>
                                      </a:rPr>
                                      <m:t>𝑀𝑔</m:t>
                                    </m:r>
                                  </m:e>
                                  <m:sup>
                                    <m:r>
                                      <a:rPr lang="en-US" sz="2200" i="1">
                                        <a:latin typeface="Cambria Math"/>
                                      </a:rPr>
                                      <m:t>2+</m:t>
                                    </m:r>
                                  </m:sup>
                                </m:sSup>
                                <m:r>
                                  <a:rPr lang="en-US" sz="2200" b="0" i="1" smtClean="0">
                                    <a:latin typeface="Cambria Math"/>
                                  </a:rPr>
                                  <m:t>)</m:t>
                                </m:r>
                              </m:oMath>
                            </m:oMathPara>
                          </a14:m>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0">
                            <a:lnSpc>
                              <a:spcPct val="150000"/>
                            </a:lnSpc>
                            <a:spcBef>
                              <a:spcPts val="600"/>
                            </a:spcBef>
                            <a:spcAft>
                              <a:spcPts val="60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sz="2200" i="1" smtClean="0">
                                        <a:latin typeface="Cambria Math"/>
                                      </a:rPr>
                                    </m:ctrlPr>
                                  </m:sSupPr>
                                  <m:e>
                                    <m:r>
                                      <a:rPr lang="en-US" sz="2200" b="0" i="1" smtClean="0">
                                        <a:latin typeface="Cambria Math"/>
                                      </a:rPr>
                                      <m:t>𝑎</m:t>
                                    </m:r>
                                    <m:r>
                                      <a:rPr lang="en-US" sz="2200" b="0" i="1" smtClean="0">
                                        <a:latin typeface="Cambria Math"/>
                                      </a:rPr>
                                      <m:t>(</m:t>
                                    </m:r>
                                    <m:r>
                                      <a:rPr lang="en-US" sz="2200" b="0" i="1" smtClean="0">
                                        <a:latin typeface="Cambria Math"/>
                                      </a:rPr>
                                      <m:t>𝐶𝑎</m:t>
                                    </m:r>
                                  </m:e>
                                  <m:sup>
                                    <m:r>
                                      <a:rPr lang="en-US" sz="2200" i="1">
                                        <a:latin typeface="Cambria Math"/>
                                      </a:rPr>
                                      <m:t>2+</m:t>
                                    </m:r>
                                  </m:sup>
                                </m:sSup>
                                <m:r>
                                  <a:rPr lang="en-US" sz="2200" b="0" i="1" smtClean="0">
                                    <a:latin typeface="Cambria Math"/>
                                  </a:rPr>
                                  <m:t>)</m:t>
                                </m:r>
                              </m:oMath>
                            </m:oMathPara>
                          </a14:m>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sSup>
                                  <m:sSupPr>
                                    <m:ctrlPr>
                                      <a:rPr lang="en-US" sz="2200" i="1" smtClean="0">
                                        <a:latin typeface="Cambria Math"/>
                                      </a:rPr>
                                    </m:ctrlPr>
                                  </m:sSupPr>
                                  <m:e>
                                    <m:r>
                                      <a:rPr lang="en-US" sz="2200" b="0" i="1" smtClean="0">
                                        <a:latin typeface="Cambria Math"/>
                                      </a:rPr>
                                      <m:t>𝑎</m:t>
                                    </m:r>
                                    <m:r>
                                      <a:rPr lang="en-US" sz="2200" b="0" i="1" smtClean="0">
                                        <a:latin typeface="Cambria Math"/>
                                      </a:rPr>
                                      <m:t>(</m:t>
                                    </m:r>
                                    <m:r>
                                      <a:rPr lang="en-US" sz="2200" b="0" i="1" smtClean="0">
                                        <a:latin typeface="Cambria Math"/>
                                      </a:rPr>
                                      <m:t>𝑀𝑔</m:t>
                                    </m:r>
                                  </m:e>
                                  <m:sup>
                                    <m:r>
                                      <a:rPr lang="en-US" sz="2200" i="1">
                                        <a:latin typeface="Cambria Math"/>
                                      </a:rPr>
                                      <m:t>2+</m:t>
                                    </m:r>
                                  </m:sup>
                                </m:sSup>
                                <m:r>
                                  <a:rPr lang="en-US" sz="2200" b="0" i="1" smtClean="0">
                                    <a:latin typeface="Cambria Math"/>
                                  </a:rPr>
                                  <m:t>)</m:t>
                                </m:r>
                              </m:oMath>
                            </m:oMathPara>
                          </a14:m>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8750">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2</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Calcite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Water</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4.7×10</a:t>
                          </a:r>
                          <a:r>
                            <a:rPr lang="en-US" sz="2200" baseline="30000" dirty="0">
                              <a:solidFill>
                                <a:srgbClr val="FF0000"/>
                              </a:solidFill>
                              <a:effectLst/>
                              <a:latin typeface="Arial" panose="020B0604020202020204" pitchFamily="34" charset="0"/>
                              <a:cs typeface="Arial" panose="020B0604020202020204" pitchFamily="34" charset="0"/>
                            </a:rPr>
                            <a:t>-4</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0</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5.6×10</a:t>
                          </a:r>
                          <a:r>
                            <a:rPr lang="en-US" sz="2200" baseline="30000" dirty="0">
                              <a:solidFill>
                                <a:srgbClr val="FF0000"/>
                              </a:solidFill>
                              <a:effectLst/>
                              <a:latin typeface="Arial" panose="020B0604020202020204" pitchFamily="34" charset="0"/>
                              <a:cs typeface="Arial" panose="020B0604020202020204" pitchFamily="34" charset="0"/>
                            </a:rPr>
                            <a:t>-3</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0</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563">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2</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Calcite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Brine</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4.7×10</a:t>
                          </a:r>
                          <a:r>
                            <a:rPr lang="en-US" sz="2200" baseline="30000" dirty="0">
                              <a:solidFill>
                                <a:srgbClr val="FF0000"/>
                              </a:solidFill>
                              <a:effectLst/>
                              <a:latin typeface="Arial" panose="020B0604020202020204" pitchFamily="34" charset="0"/>
                              <a:cs typeface="Arial" panose="020B0604020202020204" pitchFamily="34" charset="0"/>
                            </a:rPr>
                            <a:t>-4</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0</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5.0×10</a:t>
                          </a:r>
                          <a:r>
                            <a:rPr lang="en-US" sz="2200" baseline="30000" dirty="0">
                              <a:solidFill>
                                <a:srgbClr val="FF0000"/>
                              </a:solidFill>
                              <a:effectLst/>
                              <a:latin typeface="Arial" panose="020B0604020202020204" pitchFamily="34" charset="0"/>
                              <a:cs typeface="Arial" panose="020B0604020202020204" pitchFamily="34" charset="0"/>
                            </a:rPr>
                            <a:t>-1</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2.2×10</a:t>
                          </a:r>
                          <a:r>
                            <a:rPr lang="en-US" sz="2200" baseline="30000" dirty="0">
                              <a:effectLst/>
                              <a:latin typeface="Arial" panose="020B0604020202020204" pitchFamily="34" charset="0"/>
                              <a:cs typeface="Arial" panose="020B0604020202020204" pitchFamily="34" charset="0"/>
                            </a:rPr>
                            <a:t>-1</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2708">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2</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Dolomite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Water</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solidFill>
                                <a:srgbClr val="FF0000"/>
                              </a:solidFill>
                              <a:effectLst/>
                              <a:latin typeface="Arial" panose="020B0604020202020204" pitchFamily="34" charset="0"/>
                              <a:cs typeface="Arial" panose="020B0604020202020204" pitchFamily="34" charset="0"/>
                            </a:rPr>
                            <a:t>#</a:t>
                          </a:r>
                          <a:r>
                            <a:rPr lang="en-US" sz="2200" dirty="0" smtClean="0">
                              <a:solidFill>
                                <a:srgbClr val="FF0000"/>
                              </a:solidFill>
                              <a:effectLst/>
                              <a:latin typeface="Arial" panose="020B0604020202020204" pitchFamily="34" charset="0"/>
                              <a:cs typeface="Arial" panose="020B0604020202020204" pitchFamily="34" charset="0"/>
                            </a:rPr>
                            <a:t>3.16×10</a:t>
                          </a:r>
                          <a:r>
                            <a:rPr lang="en-US" sz="2200" baseline="30000" dirty="0" smtClean="0">
                              <a:solidFill>
                                <a:srgbClr val="FF0000"/>
                              </a:solidFill>
                              <a:effectLst/>
                              <a:latin typeface="Arial" panose="020B0604020202020204" pitchFamily="34" charset="0"/>
                              <a:cs typeface="Arial" panose="020B0604020202020204" pitchFamily="34" charset="0"/>
                            </a:rPr>
                            <a:t>-4</a:t>
                          </a:r>
                          <a:r>
                            <a:rPr lang="en-US" sz="2200" baseline="0" dirty="0" smtClean="0">
                              <a:solidFill>
                                <a:srgbClr val="FF0000"/>
                              </a:solidFill>
                              <a:effectLst/>
                              <a:latin typeface="Arial" panose="020B0604020202020204" pitchFamily="34" charset="0"/>
                              <a:cs typeface="Arial" panose="020B0604020202020204" pitchFamily="34" charset="0"/>
                            </a:rPr>
                            <a:t>  </a:t>
                          </a:r>
                          <a:endParaRPr lang="en-US" sz="2200" baseline="300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effectLst/>
                              <a:latin typeface="Arial" panose="020B0604020202020204" pitchFamily="34" charset="0"/>
                              <a:cs typeface="Arial" panose="020B0604020202020204" pitchFamily="34" charset="0"/>
                            </a:rPr>
                            <a:t>#</a:t>
                          </a:r>
                          <a:r>
                            <a:rPr lang="en-US" sz="2200" dirty="0" smtClean="0">
                              <a:effectLst/>
                              <a:latin typeface="Arial" panose="020B0604020202020204" pitchFamily="34" charset="0"/>
                              <a:cs typeface="Arial" panose="020B0604020202020204" pitchFamily="34" charset="0"/>
                            </a:rPr>
                            <a:t>6.31×10</a:t>
                          </a:r>
                          <a:r>
                            <a:rPr lang="en-US" sz="2200" baseline="30000" dirty="0" smtClean="0">
                              <a:effectLst/>
                              <a:latin typeface="Arial" panose="020B0604020202020204" pitchFamily="34" charset="0"/>
                              <a:cs typeface="Arial" panose="020B0604020202020204" pitchFamily="34" charset="0"/>
                            </a:rPr>
                            <a:t>-4    </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3.2×10</a:t>
                          </a:r>
                          <a:r>
                            <a:rPr lang="en-US" sz="2200" baseline="30000" dirty="0">
                              <a:solidFill>
                                <a:srgbClr val="FF0000"/>
                              </a:solidFill>
                              <a:effectLst/>
                              <a:latin typeface="Arial" panose="020B0604020202020204" pitchFamily="34" charset="0"/>
                              <a:cs typeface="Arial" panose="020B0604020202020204" pitchFamily="34" charset="0"/>
                            </a:rPr>
                            <a:t>-3</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3.3×10</a:t>
                          </a:r>
                          <a:r>
                            <a:rPr lang="en-US" sz="2200" baseline="30000">
                              <a:effectLst/>
                              <a:latin typeface="Arial" panose="020B0604020202020204" pitchFamily="34" charset="0"/>
                              <a:cs typeface="Arial" panose="020B0604020202020204" pitchFamily="34" charset="0"/>
                            </a:rPr>
                            <a:t>-3</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901">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2</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Dolomite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Brine</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solidFill>
                                <a:srgbClr val="FF0000"/>
                              </a:solidFill>
                              <a:effectLst/>
                              <a:latin typeface="Arial" panose="020B0604020202020204" pitchFamily="34" charset="0"/>
                              <a:cs typeface="Arial" panose="020B0604020202020204" pitchFamily="34" charset="0"/>
                            </a:rPr>
                            <a:t>#</a:t>
                          </a:r>
                          <a:r>
                            <a:rPr lang="en-US" sz="2200" dirty="0" smtClean="0">
                              <a:solidFill>
                                <a:srgbClr val="FF0000"/>
                              </a:solidFill>
                              <a:effectLst/>
                              <a:latin typeface="Arial" panose="020B0604020202020204" pitchFamily="34" charset="0"/>
                              <a:cs typeface="Arial" panose="020B0604020202020204" pitchFamily="34" charset="0"/>
                            </a:rPr>
                            <a:t>3.16×10</a:t>
                          </a:r>
                          <a:r>
                            <a:rPr lang="en-US" sz="2200" baseline="30000" dirty="0" smtClean="0">
                              <a:solidFill>
                                <a:srgbClr val="FF0000"/>
                              </a:solidFill>
                              <a:effectLst/>
                              <a:latin typeface="Arial" panose="020B0604020202020204" pitchFamily="34" charset="0"/>
                              <a:cs typeface="Arial" panose="020B0604020202020204" pitchFamily="34" charset="0"/>
                            </a:rPr>
                            <a:t>-4</a:t>
                          </a:r>
                          <a:r>
                            <a:rPr lang="en-US" sz="2200" baseline="0" dirty="0" smtClean="0">
                              <a:solidFill>
                                <a:srgbClr val="FF0000"/>
                              </a:solidFill>
                              <a:effectLst/>
                              <a:latin typeface="Arial" panose="020B0604020202020204" pitchFamily="34" charset="0"/>
                              <a:cs typeface="Arial" panose="020B0604020202020204" pitchFamily="34" charset="0"/>
                            </a:rPr>
                            <a:t>  </a:t>
                          </a:r>
                          <a:endParaRPr lang="en-US" sz="2200" baseline="300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effectLst/>
                              <a:latin typeface="Arial" panose="020B0604020202020204" pitchFamily="34" charset="0"/>
                              <a:cs typeface="Arial" panose="020B0604020202020204" pitchFamily="34" charset="0"/>
                            </a:rPr>
                            <a:t>#</a:t>
                          </a:r>
                          <a:r>
                            <a:rPr lang="en-US" sz="2200" dirty="0" smtClean="0">
                              <a:effectLst/>
                              <a:latin typeface="Arial" panose="020B0604020202020204" pitchFamily="34" charset="0"/>
                              <a:cs typeface="Arial" panose="020B0604020202020204" pitchFamily="34" charset="0"/>
                            </a:rPr>
                            <a:t>6.31×10</a:t>
                          </a:r>
                          <a:r>
                            <a:rPr lang="en-US" sz="2200" baseline="30000" dirty="0" smtClean="0">
                              <a:effectLst/>
                              <a:latin typeface="Arial" panose="020B0604020202020204" pitchFamily="34" charset="0"/>
                              <a:cs typeface="Arial" panose="020B0604020202020204" pitchFamily="34" charset="0"/>
                            </a:rPr>
                            <a:t>-4    </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5.0×10</a:t>
                          </a:r>
                          <a:r>
                            <a:rPr lang="en-US" sz="2200" baseline="30000" dirty="0">
                              <a:solidFill>
                                <a:srgbClr val="FF0000"/>
                              </a:solidFill>
                              <a:effectLst/>
                              <a:latin typeface="Arial" panose="020B0604020202020204" pitchFamily="34" charset="0"/>
                              <a:cs typeface="Arial" panose="020B0604020202020204" pitchFamily="34" charset="0"/>
                            </a:rPr>
                            <a:t>-1</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2.2×10</a:t>
                          </a:r>
                          <a:r>
                            <a:rPr lang="en-US" sz="2200" baseline="30000" dirty="0">
                              <a:effectLst/>
                              <a:latin typeface="Arial" panose="020B0604020202020204" pitchFamily="34" charset="0"/>
                              <a:cs typeface="Arial" panose="020B0604020202020204" pitchFamily="34" charset="0"/>
                            </a:rPr>
                            <a:t>-1</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19683919"/>
                  </p:ext>
                </p:extLst>
              </p:nvPr>
            </p:nvGraphicFramePr>
            <p:xfrm>
              <a:off x="107182" y="2270317"/>
              <a:ext cx="8951183" cy="3839716"/>
            </p:xfrm>
            <a:graphic>
              <a:graphicData uri="http://schemas.openxmlformats.org/drawingml/2006/table">
                <a:tbl>
                  <a:tblPr firstRow="1" firstCol="1" bandRow="1">
                    <a:tableStyleId>{2D5ABB26-0587-4C30-8999-92F81FD0307C}</a:tableStyleId>
                  </a:tblPr>
                  <a:tblGrid>
                    <a:gridCol w="833243"/>
                    <a:gridCol w="1285949"/>
                    <a:gridCol w="1269548"/>
                    <a:gridCol w="1630400"/>
                    <a:gridCol w="1515583"/>
                    <a:gridCol w="1220943"/>
                    <a:gridCol w="1195517"/>
                  </a:tblGrid>
                  <a:tr h="943674">
                    <a:tc rowSpan="2">
                      <a:txBody>
                        <a:bodyPr/>
                        <a:lstStyle/>
                        <a:p>
                          <a:pPr marL="0" marR="0" algn="ctr" hangingPunct="0">
                            <a:lnSpc>
                              <a:spcPct val="150000"/>
                            </a:lnSpc>
                            <a:spcBef>
                              <a:spcPts val="600"/>
                            </a:spcBef>
                            <a:spcAft>
                              <a:spcPts val="600"/>
                            </a:spcAft>
                          </a:pPr>
                          <a:r>
                            <a:rPr lang="en-US" sz="2200" baseline="0" dirty="0" smtClean="0">
                              <a:effectLst/>
                              <a:latin typeface="Arial" panose="020B0604020202020204" pitchFamily="34" charset="0"/>
                              <a:cs typeface="Arial" panose="020B0604020202020204" pitchFamily="34" charset="0"/>
                            </a:rPr>
                            <a:t>P</a:t>
                          </a:r>
                          <a:r>
                            <a:rPr lang="en-US" sz="2200" baseline="-25000" dirty="0" smtClean="0">
                              <a:effectLst/>
                              <a:latin typeface="Arial" panose="020B0604020202020204" pitchFamily="34" charset="0"/>
                              <a:cs typeface="Arial" panose="020B0604020202020204" pitchFamily="34" charset="0"/>
                            </a:rPr>
                            <a:t>CO2 </a:t>
                          </a:r>
                          <a:r>
                            <a:rPr lang="en-US" sz="2200" baseline="0" dirty="0" smtClean="0">
                              <a:effectLst/>
                              <a:latin typeface="Arial" panose="020B0604020202020204" pitchFamily="34" charset="0"/>
                              <a:cs typeface="Arial" panose="020B0604020202020204" pitchFamily="34" charset="0"/>
                            </a:rPr>
                            <a:t>(</a:t>
                          </a:r>
                          <a:r>
                            <a:rPr lang="en-US" sz="2200" baseline="0" dirty="0" err="1" smtClean="0">
                              <a:effectLst/>
                              <a:latin typeface="Arial" panose="020B0604020202020204" pitchFamily="34" charset="0"/>
                              <a:cs typeface="Arial" panose="020B0604020202020204" pitchFamily="34" charset="0"/>
                            </a:rPr>
                            <a:t>atm</a:t>
                          </a:r>
                          <a:r>
                            <a:rPr lang="en-US" sz="2200" dirty="0">
                              <a:effectLst/>
                              <a:latin typeface="Arial" panose="020B0604020202020204" pitchFamily="34" charset="0"/>
                              <a:cs typeface="Arial" panose="020B0604020202020204" pitchFamily="34" charset="0"/>
                            </a:rPr>
                            <a:t>)</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Sand</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Solvent</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ea typeface="Times New Roman"/>
                              <a:cs typeface="Arial" panose="020B0604020202020204" pitchFamily="34" charset="0"/>
                            </a:rPr>
                            <a:t>Activity at Zeta</a:t>
                          </a:r>
                          <a:r>
                            <a:rPr lang="en-US" sz="2200" baseline="0" dirty="0" smtClean="0">
                              <a:effectLst/>
                              <a:latin typeface="Arial" panose="020B0604020202020204" pitchFamily="34" charset="0"/>
                              <a:ea typeface="Times New Roman"/>
                              <a:cs typeface="Arial" panose="020B0604020202020204" pitchFamily="34" charset="0"/>
                            </a:rPr>
                            <a:t> Potential=0 (</a:t>
                          </a:r>
                          <a:r>
                            <a:rPr lang="en-US" sz="2200" baseline="0" dirty="0" err="1" smtClean="0">
                              <a:effectLst/>
                              <a:latin typeface="Arial" panose="020B0604020202020204" pitchFamily="34" charset="0"/>
                              <a:ea typeface="Times New Roman"/>
                              <a:cs typeface="Arial" panose="020B0604020202020204" pitchFamily="34" charset="0"/>
                            </a:rPr>
                            <a:t>mol</a:t>
                          </a:r>
                          <a:r>
                            <a:rPr lang="en-US" sz="2200" baseline="0" dirty="0" smtClean="0">
                              <a:effectLst/>
                              <a:latin typeface="Arial" panose="020B0604020202020204" pitchFamily="34" charset="0"/>
                              <a:ea typeface="Times New Roman"/>
                              <a:cs typeface="Arial" panose="020B0604020202020204" pitchFamily="34" charset="0"/>
                            </a:rPr>
                            <a:t>/L)</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2">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ea typeface="Times New Roman"/>
                              <a:cs typeface="Arial" panose="020B0604020202020204" pitchFamily="34" charset="0"/>
                            </a:rPr>
                            <a:t>Activity in Test (</a:t>
                          </a:r>
                          <a:r>
                            <a:rPr lang="en-US" sz="2200" dirty="0" err="1" smtClean="0">
                              <a:effectLst/>
                              <a:latin typeface="Arial" panose="020B0604020202020204" pitchFamily="34" charset="0"/>
                              <a:ea typeface="Times New Roman"/>
                              <a:cs typeface="Arial" panose="020B0604020202020204" pitchFamily="34" charset="0"/>
                            </a:rPr>
                            <a:t>mol</a:t>
                          </a:r>
                          <a:r>
                            <a:rPr lang="en-US" sz="2200" dirty="0" smtClean="0">
                              <a:effectLst/>
                              <a:latin typeface="Arial" panose="020B0604020202020204" pitchFamily="34" charset="0"/>
                              <a:ea typeface="Times New Roman"/>
                              <a:cs typeface="Arial" panose="020B0604020202020204" pitchFamily="34" charset="0"/>
                            </a:rPr>
                            <a:t>/L)</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r>
                  <a:tr h="57912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208614" t="-163158" r="-241573" b="-410526"/>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330924" t="-163158" r="-159036" b="-410526"/>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536500" t="-163158" r="-98000" b="-410526"/>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2"/>
                          <a:stretch>
                            <a:fillRect l="-649490" t="-163158" b="-410526"/>
                          </a:stretch>
                        </a:blipFill>
                      </a:tcPr>
                    </a:tc>
                  </a:tr>
                  <a:tr h="618750">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2</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Calcite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Water</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4.7×10</a:t>
                          </a:r>
                          <a:r>
                            <a:rPr lang="en-US" sz="2200" baseline="30000" dirty="0">
                              <a:solidFill>
                                <a:srgbClr val="FF0000"/>
                              </a:solidFill>
                              <a:effectLst/>
                              <a:latin typeface="Arial" panose="020B0604020202020204" pitchFamily="34" charset="0"/>
                              <a:cs typeface="Arial" panose="020B0604020202020204" pitchFamily="34" charset="0"/>
                            </a:rPr>
                            <a:t>-4</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0</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5.6×10</a:t>
                          </a:r>
                          <a:r>
                            <a:rPr lang="en-US" sz="2200" baseline="30000" dirty="0">
                              <a:solidFill>
                                <a:srgbClr val="FF0000"/>
                              </a:solidFill>
                              <a:effectLst/>
                              <a:latin typeface="Arial" panose="020B0604020202020204" pitchFamily="34" charset="0"/>
                              <a:cs typeface="Arial" panose="020B0604020202020204" pitchFamily="34" charset="0"/>
                            </a:rPr>
                            <a:t>-3</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0</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2563">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2</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Calcite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Brine</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4.7×10</a:t>
                          </a:r>
                          <a:r>
                            <a:rPr lang="en-US" sz="2200" baseline="30000" dirty="0">
                              <a:solidFill>
                                <a:srgbClr val="FF0000"/>
                              </a:solidFill>
                              <a:effectLst/>
                              <a:latin typeface="Arial" panose="020B0604020202020204" pitchFamily="34" charset="0"/>
                              <a:cs typeface="Arial" panose="020B0604020202020204" pitchFamily="34" charset="0"/>
                            </a:rPr>
                            <a:t>-4</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0</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5.0×10</a:t>
                          </a:r>
                          <a:r>
                            <a:rPr lang="en-US" sz="2200" baseline="30000" dirty="0">
                              <a:solidFill>
                                <a:srgbClr val="FF0000"/>
                              </a:solidFill>
                              <a:effectLst/>
                              <a:latin typeface="Arial" panose="020B0604020202020204" pitchFamily="34" charset="0"/>
                              <a:cs typeface="Arial" panose="020B0604020202020204" pitchFamily="34" charset="0"/>
                            </a:rPr>
                            <a:t>-1</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2.2×10</a:t>
                          </a:r>
                          <a:r>
                            <a:rPr lang="en-US" sz="2200" baseline="30000" dirty="0">
                              <a:effectLst/>
                              <a:latin typeface="Arial" panose="020B0604020202020204" pitchFamily="34" charset="0"/>
                              <a:cs typeface="Arial" panose="020B0604020202020204" pitchFamily="34" charset="0"/>
                            </a:rPr>
                            <a:t>-1</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2708">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2</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Dolomite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Water</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solidFill>
                                <a:srgbClr val="FF0000"/>
                              </a:solidFill>
                              <a:effectLst/>
                              <a:latin typeface="Arial" panose="020B0604020202020204" pitchFamily="34" charset="0"/>
                              <a:cs typeface="Arial" panose="020B0604020202020204" pitchFamily="34" charset="0"/>
                            </a:rPr>
                            <a:t>#</a:t>
                          </a:r>
                          <a:r>
                            <a:rPr lang="en-US" sz="2200" dirty="0" smtClean="0">
                              <a:solidFill>
                                <a:srgbClr val="FF0000"/>
                              </a:solidFill>
                              <a:effectLst/>
                              <a:latin typeface="Arial" panose="020B0604020202020204" pitchFamily="34" charset="0"/>
                              <a:cs typeface="Arial" panose="020B0604020202020204" pitchFamily="34" charset="0"/>
                            </a:rPr>
                            <a:t>3.16×10</a:t>
                          </a:r>
                          <a:r>
                            <a:rPr lang="en-US" sz="2200" baseline="30000" dirty="0" smtClean="0">
                              <a:solidFill>
                                <a:srgbClr val="FF0000"/>
                              </a:solidFill>
                              <a:effectLst/>
                              <a:latin typeface="Arial" panose="020B0604020202020204" pitchFamily="34" charset="0"/>
                              <a:cs typeface="Arial" panose="020B0604020202020204" pitchFamily="34" charset="0"/>
                            </a:rPr>
                            <a:t>-4</a:t>
                          </a:r>
                          <a:r>
                            <a:rPr lang="en-US" sz="2200" baseline="0" dirty="0" smtClean="0">
                              <a:solidFill>
                                <a:srgbClr val="FF0000"/>
                              </a:solidFill>
                              <a:effectLst/>
                              <a:latin typeface="Arial" panose="020B0604020202020204" pitchFamily="34" charset="0"/>
                              <a:cs typeface="Arial" panose="020B0604020202020204" pitchFamily="34" charset="0"/>
                            </a:rPr>
                            <a:t>  </a:t>
                          </a:r>
                          <a:endParaRPr lang="en-US" sz="2200" baseline="300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effectLst/>
                              <a:latin typeface="Arial" panose="020B0604020202020204" pitchFamily="34" charset="0"/>
                              <a:cs typeface="Arial" panose="020B0604020202020204" pitchFamily="34" charset="0"/>
                            </a:rPr>
                            <a:t>#</a:t>
                          </a:r>
                          <a:r>
                            <a:rPr lang="en-US" sz="2200" dirty="0" smtClean="0">
                              <a:effectLst/>
                              <a:latin typeface="Arial" panose="020B0604020202020204" pitchFamily="34" charset="0"/>
                              <a:cs typeface="Arial" panose="020B0604020202020204" pitchFamily="34" charset="0"/>
                            </a:rPr>
                            <a:t>6.31×10</a:t>
                          </a:r>
                          <a:r>
                            <a:rPr lang="en-US" sz="2200" baseline="30000" dirty="0" smtClean="0">
                              <a:effectLst/>
                              <a:latin typeface="Arial" panose="020B0604020202020204" pitchFamily="34" charset="0"/>
                              <a:cs typeface="Arial" panose="020B0604020202020204" pitchFamily="34" charset="0"/>
                            </a:rPr>
                            <a:t>-4    </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3.2×10</a:t>
                          </a:r>
                          <a:r>
                            <a:rPr lang="en-US" sz="2200" baseline="30000" dirty="0">
                              <a:solidFill>
                                <a:srgbClr val="FF0000"/>
                              </a:solidFill>
                              <a:effectLst/>
                              <a:latin typeface="Arial" panose="020B0604020202020204" pitchFamily="34" charset="0"/>
                              <a:cs typeface="Arial" panose="020B0604020202020204" pitchFamily="34" charset="0"/>
                            </a:rPr>
                            <a:t>-3</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3.3×10</a:t>
                          </a:r>
                          <a:r>
                            <a:rPr lang="en-US" sz="2200" baseline="30000">
                              <a:effectLst/>
                              <a:latin typeface="Arial" panose="020B0604020202020204" pitchFamily="34" charset="0"/>
                              <a:cs typeface="Arial" panose="020B0604020202020204" pitchFamily="34" charset="0"/>
                            </a:rPr>
                            <a:t>-3</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2901">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2</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a:effectLst/>
                              <a:latin typeface="Arial" panose="020B0604020202020204" pitchFamily="34" charset="0"/>
                              <a:cs typeface="Arial" panose="020B0604020202020204" pitchFamily="34" charset="0"/>
                            </a:rPr>
                            <a:t>Dolomite</a:t>
                          </a:r>
                          <a:endParaRPr lang="en-US" sz="22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smtClean="0">
                              <a:effectLst/>
                              <a:latin typeface="Arial" panose="020B0604020202020204" pitchFamily="34" charset="0"/>
                              <a:cs typeface="Arial" panose="020B0604020202020204" pitchFamily="34" charset="0"/>
                            </a:rPr>
                            <a:t>Brine</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solidFill>
                                <a:srgbClr val="FF0000"/>
                              </a:solidFill>
                              <a:effectLst/>
                              <a:latin typeface="Arial" panose="020B0604020202020204" pitchFamily="34" charset="0"/>
                              <a:cs typeface="Arial" panose="020B0604020202020204" pitchFamily="34" charset="0"/>
                            </a:rPr>
                            <a:t>#</a:t>
                          </a:r>
                          <a:r>
                            <a:rPr lang="en-US" sz="2200" dirty="0" smtClean="0">
                              <a:solidFill>
                                <a:srgbClr val="FF0000"/>
                              </a:solidFill>
                              <a:effectLst/>
                              <a:latin typeface="Arial" panose="020B0604020202020204" pitchFamily="34" charset="0"/>
                              <a:cs typeface="Arial" panose="020B0604020202020204" pitchFamily="34" charset="0"/>
                            </a:rPr>
                            <a:t>3.16×10</a:t>
                          </a:r>
                          <a:r>
                            <a:rPr lang="en-US" sz="2200" baseline="30000" dirty="0" smtClean="0">
                              <a:solidFill>
                                <a:srgbClr val="FF0000"/>
                              </a:solidFill>
                              <a:effectLst/>
                              <a:latin typeface="Arial" panose="020B0604020202020204" pitchFamily="34" charset="0"/>
                              <a:cs typeface="Arial" panose="020B0604020202020204" pitchFamily="34" charset="0"/>
                            </a:rPr>
                            <a:t>-4</a:t>
                          </a:r>
                          <a:r>
                            <a:rPr lang="en-US" sz="2200" baseline="0" dirty="0" smtClean="0">
                              <a:solidFill>
                                <a:srgbClr val="FF0000"/>
                              </a:solidFill>
                              <a:effectLst/>
                              <a:latin typeface="Arial" panose="020B0604020202020204" pitchFamily="34" charset="0"/>
                              <a:cs typeface="Arial" panose="020B0604020202020204" pitchFamily="34" charset="0"/>
                            </a:rPr>
                            <a:t>  </a:t>
                          </a:r>
                          <a:endParaRPr lang="en-US" sz="2200" baseline="300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baseline="30000" dirty="0" smtClean="0">
                              <a:effectLst/>
                              <a:latin typeface="Arial" panose="020B0604020202020204" pitchFamily="34" charset="0"/>
                              <a:cs typeface="Arial" panose="020B0604020202020204" pitchFamily="34" charset="0"/>
                            </a:rPr>
                            <a:t>#</a:t>
                          </a:r>
                          <a:r>
                            <a:rPr lang="en-US" sz="2200" dirty="0" smtClean="0">
                              <a:effectLst/>
                              <a:latin typeface="Arial" panose="020B0604020202020204" pitchFamily="34" charset="0"/>
                              <a:cs typeface="Arial" panose="020B0604020202020204" pitchFamily="34" charset="0"/>
                            </a:rPr>
                            <a:t>6.31×10</a:t>
                          </a:r>
                          <a:r>
                            <a:rPr lang="en-US" sz="2200" baseline="30000" dirty="0" smtClean="0">
                              <a:effectLst/>
                              <a:latin typeface="Arial" panose="020B0604020202020204" pitchFamily="34" charset="0"/>
                              <a:cs typeface="Arial" panose="020B0604020202020204" pitchFamily="34" charset="0"/>
                            </a:rPr>
                            <a:t>-4    </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solidFill>
                                <a:srgbClr val="FF0000"/>
                              </a:solidFill>
                              <a:effectLst/>
                              <a:latin typeface="Arial" panose="020B0604020202020204" pitchFamily="34" charset="0"/>
                              <a:cs typeface="Arial" panose="020B0604020202020204" pitchFamily="34" charset="0"/>
                            </a:rPr>
                            <a:t>5.0×10</a:t>
                          </a:r>
                          <a:r>
                            <a:rPr lang="en-US" sz="2200" baseline="30000" dirty="0">
                              <a:solidFill>
                                <a:srgbClr val="FF0000"/>
                              </a:solidFill>
                              <a:effectLst/>
                              <a:latin typeface="Arial" panose="020B0604020202020204" pitchFamily="34" charset="0"/>
                              <a:cs typeface="Arial" panose="020B0604020202020204" pitchFamily="34" charset="0"/>
                            </a:rPr>
                            <a:t>-1</a:t>
                          </a:r>
                          <a:endParaRPr lang="en-US" sz="2200" dirty="0">
                            <a:solidFill>
                              <a:srgbClr val="FF0000"/>
                            </a:solidFill>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hangingPunct="0">
                            <a:lnSpc>
                              <a:spcPct val="150000"/>
                            </a:lnSpc>
                            <a:spcBef>
                              <a:spcPts val="600"/>
                            </a:spcBef>
                            <a:spcAft>
                              <a:spcPts val="600"/>
                            </a:spcAft>
                          </a:pPr>
                          <a:r>
                            <a:rPr lang="en-US" sz="2200" dirty="0">
                              <a:effectLst/>
                              <a:latin typeface="Arial" panose="020B0604020202020204" pitchFamily="34" charset="0"/>
                              <a:cs typeface="Arial" panose="020B0604020202020204" pitchFamily="34" charset="0"/>
                            </a:rPr>
                            <a:t>2.2×10</a:t>
                          </a:r>
                          <a:r>
                            <a:rPr lang="en-US" sz="2200" baseline="30000" dirty="0">
                              <a:effectLst/>
                              <a:latin typeface="Arial" panose="020B0604020202020204" pitchFamily="34" charset="0"/>
                              <a:cs typeface="Arial" panose="020B0604020202020204" pitchFamily="34" charset="0"/>
                            </a:rPr>
                            <a:t>-1</a:t>
                          </a:r>
                          <a:endParaRPr lang="en-US" sz="22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mc:Fallback>
      </mc:AlternateContent>
      <p:sp>
        <p:nvSpPr>
          <p:cNvPr id="5" name="TextBox 4"/>
          <p:cNvSpPr txBox="1"/>
          <p:nvPr/>
        </p:nvSpPr>
        <p:spPr>
          <a:xfrm>
            <a:off x="107182" y="1276961"/>
            <a:ext cx="8763000" cy="830997"/>
          </a:xfrm>
          <a:prstGeom prst="rect">
            <a:avLst/>
          </a:prstGeom>
          <a:noFill/>
        </p:spPr>
        <p:txBody>
          <a:bodyPr wrap="square" rtlCol="0">
            <a:spAutoFit/>
          </a:bodyPr>
          <a:lstStyle/>
          <a:p>
            <a:pPr marL="285750" indent="-285750">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zeta potential of carbonate minerals is predicted to be </a:t>
            </a:r>
            <a:r>
              <a:rPr lang="en-US" sz="2400" dirty="0" smtClean="0">
                <a:solidFill>
                  <a:srgbClr val="FF0000"/>
                </a:solidFill>
                <a:latin typeface="Arial" panose="020B0604020202020204" pitchFamily="34" charset="0"/>
                <a:cs typeface="Arial" panose="020B0604020202020204" pitchFamily="34" charset="0"/>
              </a:rPr>
              <a:t>positive</a:t>
            </a:r>
            <a:r>
              <a:rPr lang="en-US" sz="2400" dirty="0" smtClean="0">
                <a:latin typeface="Arial" panose="020B0604020202020204" pitchFamily="34" charset="0"/>
                <a:cs typeface="Arial" panose="020B0604020202020204" pitchFamily="34" charset="0"/>
              </a:rPr>
              <a:t> in adsorptions test at 25 °C and 2 </a:t>
            </a:r>
            <a:r>
              <a:rPr lang="en-US" sz="2400" dirty="0" err="1" smtClean="0">
                <a:latin typeface="Arial" panose="020B0604020202020204" pitchFamily="34" charset="0"/>
                <a:cs typeface="Arial" panose="020B0604020202020204" pitchFamily="34" charset="0"/>
              </a:rPr>
              <a:t>atm</a:t>
            </a:r>
            <a:r>
              <a:rPr lang="en-US" sz="2400" dirty="0" smtClean="0">
                <a:latin typeface="Arial" panose="020B0604020202020204" pitchFamily="34" charset="0"/>
                <a:cs typeface="Arial" panose="020B0604020202020204" pitchFamily="34" charset="0"/>
              </a:rPr>
              <a:t> CO</a:t>
            </a:r>
            <a:r>
              <a:rPr lang="en-US" sz="2400" baseline="-25000" dirty="0" smtClean="0">
                <a:latin typeface="Arial" panose="020B0604020202020204" pitchFamily="34" charset="0"/>
                <a:cs typeface="Arial" panose="020B0604020202020204" pitchFamily="34" charset="0"/>
              </a:rPr>
              <a:t>2</a:t>
            </a:r>
            <a:endParaRPr lang="en-US" sz="2400" dirty="0" smtClean="0">
              <a:latin typeface="Arial" panose="020B0604020202020204" pitchFamily="34" charset="0"/>
              <a:cs typeface="Arial" panose="020B0604020202020204" pitchFamily="34" charset="0"/>
            </a:endParaRPr>
          </a:p>
        </p:txBody>
      </p:sp>
      <p:sp>
        <p:nvSpPr>
          <p:cNvPr id="2" name="TextBox 1"/>
          <p:cNvSpPr txBox="1"/>
          <p:nvPr/>
        </p:nvSpPr>
        <p:spPr>
          <a:xfrm>
            <a:off x="60291" y="6353107"/>
            <a:ext cx="7707086" cy="338554"/>
          </a:xfrm>
          <a:prstGeom prst="rect">
            <a:avLst/>
          </a:prstGeom>
          <a:solidFill>
            <a:schemeClr val="bg1"/>
          </a:solidFill>
        </p:spPr>
        <p:txBody>
          <a:bodyPr wrap="square" rtlCol="0">
            <a:spAutoFit/>
          </a:bodyPr>
          <a:lstStyle/>
          <a:p>
            <a:r>
              <a:rPr lang="en-US" sz="1600" dirty="0" smtClean="0">
                <a:latin typeface="Arial" panose="020B0604020202020204" pitchFamily="34" charset="0"/>
                <a:cs typeface="Arial" panose="020B0604020202020204" pitchFamily="34" charset="0"/>
              </a:rPr>
              <a:t>(#: the experimental data cited from </a:t>
            </a:r>
            <a:r>
              <a:rPr lang="en-US" sz="1600" dirty="0" err="1">
                <a:latin typeface="Arial" panose="020B0604020202020204" pitchFamily="34" charset="0"/>
                <a:cs typeface="Arial" panose="020B0604020202020204" pitchFamily="34" charset="0"/>
              </a:rPr>
              <a:t>Pokrovsky</a:t>
            </a:r>
            <a:r>
              <a:rPr lang="en-US" sz="1600" dirty="0">
                <a:latin typeface="Arial" panose="020B0604020202020204" pitchFamily="34" charset="0"/>
                <a:cs typeface="Arial" panose="020B0604020202020204" pitchFamily="34" charset="0"/>
              </a:rPr>
              <a:t>, et al. (1999</a:t>
            </a:r>
            <a:r>
              <a:rPr lang="en-US" sz="1600" dirty="0" smtClean="0">
                <a:latin typeface="Arial" panose="020B0604020202020204" pitchFamily="34" charset="0"/>
                <a:cs typeface="Arial" panose="020B0604020202020204" pitchFamily="34" charset="0"/>
              </a:rPr>
              <a:t>) ) </a:t>
            </a:r>
            <a:endParaRPr lang="en-US" sz="16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1AF77992-3F82-4E3F-B8F1-295D05081C19}" type="slidenum">
              <a:rPr lang="en-US" smtClean="0"/>
              <a:t>25</a:t>
            </a:fld>
            <a:endParaRPr lang="en-US"/>
          </a:p>
        </p:txBody>
      </p:sp>
    </p:spTree>
    <p:extLst>
      <p:ext uri="{BB962C8B-B14F-4D97-AF65-F5344CB8AC3E}">
        <p14:creationId xmlns:p14="http://schemas.microsoft.com/office/powerpoint/2010/main" val="9554421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133961"/>
            <a:ext cx="6139544" cy="1143000"/>
          </a:xfrm>
        </p:spPr>
        <p:txBody>
          <a:bodyPr>
            <a:normAutofit/>
          </a:bodyPr>
          <a:lstStyle/>
          <a:p>
            <a:r>
              <a:rPr lang="en-US" sz="3400" b="1" dirty="0" smtClean="0"/>
              <a:t>Adsorption of C12 on Pure and Natural Carbonate</a:t>
            </a:r>
            <a:endParaRPr lang="en-US" sz="3400" b="1" dirty="0"/>
          </a:p>
        </p:txBody>
      </p:sp>
      <p:graphicFrame>
        <p:nvGraphicFramePr>
          <p:cNvPr id="6" name="Chart 5"/>
          <p:cNvGraphicFramePr/>
          <p:nvPr>
            <p:extLst>
              <p:ext uri="{D42A27DB-BD31-4B8C-83A1-F6EECF244321}">
                <p14:modId xmlns:p14="http://schemas.microsoft.com/office/powerpoint/2010/main" val="4065990060"/>
              </p:ext>
            </p:extLst>
          </p:nvPr>
        </p:nvGraphicFramePr>
        <p:xfrm>
          <a:off x="5144756" y="1567543"/>
          <a:ext cx="3888762"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0" y="1446962"/>
            <a:ext cx="5144756" cy="4401205"/>
          </a:xfrm>
          <a:prstGeom prst="rect">
            <a:avLst/>
          </a:prstGeom>
          <a:noFill/>
        </p:spPr>
        <p:txBody>
          <a:bodyPr wrap="square" rtlCol="0">
            <a:spAutoFit/>
          </a:bodyPr>
          <a:lstStyle/>
          <a:p>
            <a:pPr marL="285750" indent="-285750">
              <a:spcBef>
                <a:spcPts val="1200"/>
              </a:spcBef>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a:t>
            </a:r>
            <a:r>
              <a:rPr lang="en-US" sz="2400" b="1" dirty="0" smtClean="0">
                <a:latin typeface="Arial" panose="020B0604020202020204" pitchFamily="34" charset="0"/>
                <a:cs typeface="Arial" panose="020B0604020202020204" pitchFamily="34" charset="0"/>
              </a:rPr>
              <a:t>low</a:t>
            </a:r>
            <a:r>
              <a:rPr lang="en-US" sz="2400" dirty="0" smtClean="0">
                <a:latin typeface="Arial" panose="020B0604020202020204" pitchFamily="34" charset="0"/>
                <a:cs typeface="Arial" panose="020B0604020202020204" pitchFamily="34" charset="0"/>
              </a:rPr>
              <a:t> adsorption of C12 on calcite is expected, because of the positive surface charge.</a:t>
            </a:r>
          </a:p>
          <a:p>
            <a:pPr marL="285750" indent="-285750">
              <a:spcBef>
                <a:spcPts val="1200"/>
              </a:spcBef>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adsorption on natural carbonate mineral, </a:t>
            </a:r>
            <a:r>
              <a:rPr lang="en-US" sz="2400" i="1" dirty="0" smtClean="0">
                <a:latin typeface="Arial" panose="020B0604020202020204" pitchFamily="34" charset="0"/>
                <a:cs typeface="Arial" panose="020B0604020202020204" pitchFamily="34" charset="0"/>
              </a:rPr>
              <a:t>i.e.</a:t>
            </a:r>
            <a:r>
              <a:rPr lang="en-US" sz="2400" dirty="0" smtClean="0">
                <a:latin typeface="Arial" panose="020B0604020202020204" pitchFamily="34" charset="0"/>
                <a:cs typeface="Arial" panose="020B0604020202020204" pitchFamily="34" charset="0"/>
              </a:rPr>
              <a:t>, natural dolomite,  is </a:t>
            </a:r>
            <a:r>
              <a:rPr lang="en-US" sz="2400" b="1" dirty="0" smtClean="0">
                <a:latin typeface="Arial" panose="020B0604020202020204" pitchFamily="34" charset="0"/>
                <a:cs typeface="Arial" panose="020B0604020202020204" pitchFamily="34" charset="0"/>
              </a:rPr>
              <a:t>high</a:t>
            </a:r>
            <a:r>
              <a:rPr lang="en-US" sz="2400" dirty="0" smtClean="0">
                <a:latin typeface="Arial" panose="020B0604020202020204" pitchFamily="34" charset="0"/>
                <a:cs typeface="Arial" panose="020B0604020202020204" pitchFamily="34" charset="0"/>
              </a:rPr>
              <a:t>.</a:t>
            </a:r>
          </a:p>
          <a:p>
            <a:pPr marL="285750" indent="-285750">
              <a:spcBef>
                <a:spcPts val="1200"/>
              </a:spcBef>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high adsorption on the natural dolomite was probably caused by </a:t>
            </a:r>
            <a:r>
              <a:rPr lang="en-US" sz="2400" dirty="0" smtClean="0">
                <a:solidFill>
                  <a:srgbClr val="FF0000"/>
                </a:solidFill>
                <a:latin typeface="Arial" panose="020B0604020202020204" pitchFamily="34" charset="0"/>
                <a:cs typeface="Arial" panose="020B0604020202020204" pitchFamily="34" charset="0"/>
              </a:rPr>
              <a:t>negatively charged impurities </a:t>
            </a:r>
            <a:r>
              <a:rPr lang="en-US" sz="2400" dirty="0" smtClean="0">
                <a:latin typeface="Arial" panose="020B0604020202020204" pitchFamily="34" charset="0"/>
                <a:cs typeface="Arial" panose="020B0604020202020204" pitchFamily="34" charset="0"/>
              </a:rPr>
              <a:t>on the surface.</a:t>
            </a: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1AF77992-3F82-4E3F-B8F1-295D05081C19}" type="slidenum">
              <a:rPr lang="en-US" smtClean="0"/>
              <a:t>26</a:t>
            </a:fld>
            <a:endParaRPr lang="en-US"/>
          </a:p>
        </p:txBody>
      </p:sp>
    </p:spTree>
    <p:extLst>
      <p:ext uri="{BB962C8B-B14F-4D97-AF65-F5344CB8AC3E}">
        <p14:creationId xmlns:p14="http://schemas.microsoft.com/office/powerpoint/2010/main" val="20415288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785" y="1204942"/>
            <a:ext cx="4917439" cy="2658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a:xfrm>
            <a:off x="1867354" y="30898"/>
            <a:ext cx="5410200" cy="1143000"/>
          </a:xfrm>
        </p:spPr>
        <p:txBody>
          <a:bodyPr/>
          <a:lstStyle/>
          <a:p>
            <a:r>
              <a:rPr lang="en-US" dirty="0"/>
              <a:t>Surface Chemistry</a:t>
            </a:r>
          </a:p>
        </p:txBody>
      </p:sp>
      <p:sp>
        <p:nvSpPr>
          <p:cNvPr id="11" name="Subtitle 2"/>
          <p:cNvSpPr txBox="1">
            <a:spLocks/>
          </p:cNvSpPr>
          <p:nvPr/>
        </p:nvSpPr>
        <p:spPr bwMode="auto">
          <a:xfrm>
            <a:off x="2362200" y="6477000"/>
            <a:ext cx="678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2400">
                <a:solidFill>
                  <a:schemeClr val="tx1"/>
                </a:solidFill>
                <a:latin typeface="Arial" pitchFamily="34" charset="0"/>
                <a:ea typeface="ＭＳ Ｐゴシック" pitchFamily="34" charset="-128"/>
              </a:defRPr>
            </a:lvl1pPr>
            <a:lvl2pPr marL="742950" indent="-285750" defTabSz="457200" eaLnBrk="0" hangingPunct="0">
              <a:defRPr sz="2400">
                <a:solidFill>
                  <a:schemeClr val="tx1"/>
                </a:solidFill>
                <a:latin typeface="Arial" pitchFamily="34" charset="0"/>
                <a:ea typeface="ＭＳ Ｐゴシック" pitchFamily="34" charset="-128"/>
              </a:defRPr>
            </a:lvl2pPr>
            <a:lvl3pPr marL="1143000" indent="-228600" defTabSz="457200" eaLnBrk="0" hangingPunct="0">
              <a:defRPr sz="2400">
                <a:solidFill>
                  <a:schemeClr val="tx1"/>
                </a:solidFill>
                <a:latin typeface="Arial" pitchFamily="34" charset="0"/>
                <a:ea typeface="ＭＳ Ｐゴシック" pitchFamily="34" charset="-128"/>
              </a:defRPr>
            </a:lvl3pPr>
            <a:lvl4pPr marL="1600200" indent="-228600" defTabSz="457200" eaLnBrk="0" hangingPunct="0">
              <a:defRPr sz="2400">
                <a:solidFill>
                  <a:schemeClr val="tx1"/>
                </a:solidFill>
                <a:latin typeface="Arial" pitchFamily="34" charset="0"/>
                <a:ea typeface="ＭＳ Ｐゴシック" pitchFamily="34" charset="-128"/>
              </a:defRPr>
            </a:lvl4pPr>
            <a:lvl5pPr marL="2057400" indent="-228600" defTabSz="4572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1000" b="1" dirty="0" smtClean="0"/>
              <a:t>SPE-169040-MS, Adsorption of a Switchable Cationic Surfactant on Natural Carbonate Minerals, </a:t>
            </a:r>
            <a:r>
              <a:rPr lang="en-US" sz="1000" b="1" dirty="0" err="1" smtClean="0"/>
              <a:t>Leyu</a:t>
            </a:r>
            <a:r>
              <a:rPr lang="en-US" sz="1000" b="1" dirty="0" smtClean="0"/>
              <a:t> Cui</a:t>
            </a:r>
            <a:endParaRPr lang="en-US" altLang="en-US" sz="1000" b="1" dirty="0">
              <a:solidFill>
                <a:srgbClr val="000000"/>
              </a:solidFill>
            </a:endParaRPr>
          </a:p>
        </p:txBody>
      </p:sp>
      <p:sp>
        <p:nvSpPr>
          <p:cNvPr id="12" name="Rectangle 11"/>
          <p:cNvSpPr/>
          <p:nvPr/>
        </p:nvSpPr>
        <p:spPr>
          <a:xfrm>
            <a:off x="5034224" y="1131564"/>
            <a:ext cx="4034638" cy="4344203"/>
          </a:xfrm>
          <a:prstGeom prst="rect">
            <a:avLst/>
          </a:prstGeom>
        </p:spPr>
        <p:txBody>
          <a:bodyPr wrap="square">
            <a:spAutoFit/>
          </a:bodyPr>
          <a:lstStyle/>
          <a:p>
            <a:pPr marL="285750" indent="-285750">
              <a:lnSpc>
                <a:spcPct val="150000"/>
              </a:lnSpc>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X-ray Photoelectron Spectroscopy (XPS) </a:t>
            </a:r>
            <a:r>
              <a:rPr lang="en-US" sz="2000" dirty="0" smtClean="0">
                <a:latin typeface="Arial" panose="020B0604020202020204" pitchFamily="34" charset="0"/>
                <a:cs typeface="Arial" panose="020B0604020202020204" pitchFamily="34" charset="0"/>
              </a:rPr>
              <a:t>indicates the existence </a:t>
            </a:r>
            <a:r>
              <a:rPr lang="en-US" sz="2000" dirty="0">
                <a:latin typeface="Arial" panose="020B0604020202020204" pitchFamily="34" charset="0"/>
                <a:cs typeface="Arial" panose="020B0604020202020204" pitchFamily="34" charset="0"/>
              </a:rPr>
              <a:t>of </a:t>
            </a:r>
            <a:r>
              <a:rPr lang="en-US" sz="2000" b="1" dirty="0" smtClean="0">
                <a:latin typeface="Arial" panose="020B0604020202020204" pitchFamily="34" charset="0"/>
                <a:cs typeface="Arial" panose="020B0604020202020204" pitchFamily="34" charset="0"/>
              </a:rPr>
              <a:t>impurities</a:t>
            </a:r>
            <a:r>
              <a:rPr lang="en-US" sz="2000" dirty="0" smtClean="0">
                <a:latin typeface="Arial" panose="020B0604020202020204" pitchFamily="34" charset="0"/>
                <a:cs typeface="Arial" panose="020B0604020202020204" pitchFamily="34" charset="0"/>
              </a:rPr>
              <a:t> in natural dolomite.</a:t>
            </a:r>
          </a:p>
          <a:p>
            <a:pPr marL="285750" indent="-285750">
              <a:lnSpc>
                <a:spcPct val="150000"/>
              </a:lnSpc>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Energy Dispersive Spectroscopy (</a:t>
            </a:r>
            <a:r>
              <a:rPr lang="en-US" sz="2000" dirty="0" smtClean="0">
                <a:latin typeface="Arial" panose="020B0604020202020204" pitchFamily="34" charset="0"/>
                <a:cs typeface="Arial" panose="020B0604020202020204" pitchFamily="34" charset="0"/>
              </a:rPr>
              <a:t>EDAX) </a:t>
            </a:r>
            <a:r>
              <a:rPr lang="en-US" sz="2000" dirty="0">
                <a:latin typeface="Arial" panose="020B0604020202020204" pitchFamily="34" charset="0"/>
                <a:cs typeface="Arial" panose="020B0604020202020204" pitchFamily="34" charset="0"/>
              </a:rPr>
              <a:t>demonstrated the </a:t>
            </a:r>
            <a:r>
              <a:rPr lang="en-US" sz="2000" dirty="0">
                <a:solidFill>
                  <a:srgbClr val="FF0000"/>
                </a:solidFill>
                <a:latin typeface="Arial" panose="020B0604020202020204" pitchFamily="34" charset="0"/>
                <a:cs typeface="Arial" panose="020B0604020202020204" pitchFamily="34" charset="0"/>
              </a:rPr>
              <a:t>silica</a:t>
            </a:r>
            <a:r>
              <a:rPr lang="en-US" sz="2000" dirty="0">
                <a:latin typeface="Arial" panose="020B0604020202020204" pitchFamily="34" charset="0"/>
                <a:cs typeface="Arial" panose="020B0604020202020204" pitchFamily="34" charset="0"/>
              </a:rPr>
              <a:t> atom </a:t>
            </a:r>
            <a:r>
              <a:rPr lang="en-US" sz="2000" dirty="0" smtClean="0">
                <a:latin typeface="Arial" panose="020B0604020202020204" pitchFamily="34" charset="0"/>
                <a:cs typeface="Arial" panose="020B0604020202020204" pitchFamily="34" charset="0"/>
              </a:rPr>
              <a:t>distributes </a:t>
            </a:r>
            <a:r>
              <a:rPr lang="en-US" sz="2000" dirty="0">
                <a:latin typeface="Arial" panose="020B0604020202020204" pitchFamily="34" charset="0"/>
                <a:cs typeface="Arial" panose="020B0604020202020204" pitchFamily="34" charset="0"/>
              </a:rPr>
              <a:t>over the whole surface</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13" name="Rectangle 12"/>
          <p:cNvSpPr/>
          <p:nvPr/>
        </p:nvSpPr>
        <p:spPr>
          <a:xfrm>
            <a:off x="4903708" y="5447728"/>
            <a:ext cx="4240292" cy="1323439"/>
          </a:xfrm>
          <a:prstGeom prst="rect">
            <a:avLst/>
          </a:prstGeom>
          <a:solidFill>
            <a:schemeClr val="bg1"/>
          </a:solidFill>
        </p:spPr>
        <p:txBody>
          <a:bodyPr wrap="square">
            <a:spAutoFit/>
          </a:bodyPr>
          <a:lstStyle/>
          <a:p>
            <a:pPr>
              <a:spcAft>
                <a:spcPts val="1200"/>
              </a:spcAft>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blue color is the carbonate surface background; other colored spots are the </a:t>
            </a:r>
            <a:r>
              <a:rPr lang="en-US" sz="1600" dirty="0" smtClean="0">
                <a:latin typeface="Arial" panose="020B0604020202020204" pitchFamily="34" charset="0"/>
                <a:cs typeface="Arial" panose="020B0604020202020204" pitchFamily="34" charset="0"/>
              </a:rPr>
              <a:t>silica and/or silicate </a:t>
            </a:r>
            <a:r>
              <a:rPr lang="en-US" sz="1600" dirty="0">
                <a:latin typeface="Arial" panose="020B0604020202020204" pitchFamily="34" charset="0"/>
                <a:cs typeface="Arial" panose="020B0604020202020204" pitchFamily="34" charset="0"/>
              </a:rPr>
              <a:t>impurity. The strength of silica response increases from blue to red color.</a:t>
            </a:r>
          </a:p>
        </p:txBody>
      </p:sp>
      <p:sp>
        <p:nvSpPr>
          <p:cNvPr id="14" name="Rectangle 13"/>
          <p:cNvSpPr/>
          <p:nvPr/>
        </p:nvSpPr>
        <p:spPr>
          <a:xfrm>
            <a:off x="1867354" y="2105540"/>
            <a:ext cx="1604927" cy="307777"/>
          </a:xfrm>
          <a:prstGeom prst="rect">
            <a:avLst/>
          </a:prstGeom>
        </p:spPr>
        <p:txBody>
          <a:bodyPr wrap="none">
            <a:spAutoFit/>
          </a:bodyPr>
          <a:lstStyle/>
          <a:p>
            <a:r>
              <a:rPr lang="en-US" sz="1400" b="1" dirty="0">
                <a:cs typeface="Arial" panose="020B0604020202020204" pitchFamily="34" charset="0"/>
              </a:rPr>
              <a:t>(Ma, et al., 2013) </a:t>
            </a:r>
            <a:endParaRPr lang="en-US" sz="1400" b="1" dirty="0"/>
          </a:p>
        </p:txBody>
      </p:sp>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116785" y="4180367"/>
            <a:ext cx="4786923" cy="2590800"/>
          </a:xfrm>
          <a:prstGeom prst="rect">
            <a:avLst/>
          </a:prstGeom>
          <a:noFill/>
          <a:ln>
            <a:noFill/>
          </a:ln>
        </p:spPr>
      </p:pic>
      <p:sp>
        <p:nvSpPr>
          <p:cNvPr id="16" name="Slide Number Placeholder 2"/>
          <p:cNvSpPr>
            <a:spLocks noGrp="1"/>
          </p:cNvSpPr>
          <p:nvPr>
            <p:ph type="sldNum" sz="quarter" idx="12"/>
          </p:nvPr>
        </p:nvSpPr>
        <p:spPr>
          <a:xfrm>
            <a:off x="7239000" y="6400800"/>
            <a:ext cx="1905000" cy="457200"/>
          </a:xfrm>
        </p:spPr>
        <p:txBody>
          <a:bodyPr/>
          <a:lstStyle/>
          <a:p>
            <a:pPr>
              <a:defRPr/>
            </a:pPr>
            <a:endParaRPr lang="en-US" dirty="0" smtClean="0"/>
          </a:p>
          <a:p>
            <a:pPr>
              <a:defRPr/>
            </a:pPr>
            <a:fld id="{BBD86FD0-1E35-4B87-9C1A-BBA3B104C362}" type="slidenum">
              <a:rPr lang="en-US" smtClean="0"/>
              <a:pPr>
                <a:defRPr/>
              </a:pPr>
              <a:t>27</a:t>
            </a:fld>
            <a:endParaRPr lang="en-US" dirty="0"/>
          </a:p>
        </p:txBody>
      </p:sp>
    </p:spTree>
    <p:extLst>
      <p:ext uri="{BB962C8B-B14F-4D97-AF65-F5344CB8AC3E}">
        <p14:creationId xmlns:p14="http://schemas.microsoft.com/office/powerpoint/2010/main" val="22385015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53574"/>
            <a:ext cx="6139544" cy="1143000"/>
          </a:xfrm>
        </p:spPr>
        <p:txBody>
          <a:bodyPr>
            <a:normAutofit/>
          </a:bodyPr>
          <a:lstStyle/>
          <a:p>
            <a:r>
              <a:rPr lang="en-US" sz="3400" b="1" dirty="0" smtClean="0"/>
              <a:t>Adsorption of C12 on Silica</a:t>
            </a:r>
            <a:endParaRPr lang="en-US" sz="3400" b="1" dirty="0"/>
          </a:p>
        </p:txBody>
      </p:sp>
      <p:sp>
        <p:nvSpPr>
          <p:cNvPr id="11" name="TextBox 10"/>
          <p:cNvSpPr txBox="1"/>
          <p:nvPr/>
        </p:nvSpPr>
        <p:spPr>
          <a:xfrm>
            <a:off x="0" y="1096091"/>
            <a:ext cx="3818373" cy="3447098"/>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Na</a:t>
            </a:r>
            <a:r>
              <a:rPr lang="en-US" sz="2200" b="1" baseline="300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doesn’t affect the adsorption.</a:t>
            </a:r>
          </a:p>
          <a:p>
            <a:pPr marL="285750" indent="-285750">
              <a:spcAft>
                <a:spcPts val="1200"/>
              </a:spcAft>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Multivalent </a:t>
            </a:r>
            <a:r>
              <a:rPr lang="en-US" sz="2200" b="1" dirty="0" err="1" smtClean="0">
                <a:latin typeface="Arial" panose="020B0604020202020204" pitchFamily="34" charset="0"/>
                <a:cs typeface="Arial" panose="020B0604020202020204" pitchFamily="34" charset="0"/>
              </a:rPr>
              <a:t>cations</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i.e.</a:t>
            </a:r>
            <a:r>
              <a:rPr lang="en-US" sz="2200" dirty="0" smtClean="0">
                <a:latin typeface="Arial" panose="020B0604020202020204" pitchFamily="34" charset="0"/>
                <a:cs typeface="Arial" panose="020B0604020202020204" pitchFamily="34" charset="0"/>
              </a:rPr>
              <a:t>, Mg</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Ca</a:t>
            </a:r>
            <a:r>
              <a:rPr lang="en-US" sz="2200" baseline="30000" dirty="0" smtClean="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Al</a:t>
            </a:r>
            <a:r>
              <a:rPr lang="en-US" sz="2200" baseline="30000" dirty="0" smtClean="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 can reduce the adsorption.</a:t>
            </a:r>
          </a:p>
          <a:p>
            <a:pPr marL="285750" indent="-285750">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effectiveness for adsorption reduction depends on the </a:t>
            </a:r>
            <a:r>
              <a:rPr lang="en-US" sz="2200" b="1" dirty="0" err="1" smtClean="0">
                <a:solidFill>
                  <a:srgbClr val="FF0000"/>
                </a:solidFill>
                <a:latin typeface="Arial" panose="020B0604020202020204" pitchFamily="34" charset="0"/>
                <a:cs typeface="Arial" panose="020B0604020202020204" pitchFamily="34" charset="0"/>
              </a:rPr>
              <a:t>cations</a:t>
            </a:r>
            <a:r>
              <a:rPr lang="en-US" sz="2200" b="1" dirty="0" smtClean="0">
                <a:solidFill>
                  <a:srgbClr val="FF0000"/>
                </a:solidFill>
                <a:latin typeface="Arial" panose="020B0604020202020204" pitchFamily="34" charset="0"/>
                <a:cs typeface="Arial" panose="020B0604020202020204" pitchFamily="34" charset="0"/>
              </a:rPr>
              <a:t> type.</a:t>
            </a:r>
          </a:p>
        </p:txBody>
      </p:sp>
      <p:graphicFrame>
        <p:nvGraphicFramePr>
          <p:cNvPr id="12" name="Table 11"/>
          <p:cNvGraphicFramePr>
            <a:graphicFrameLocks noGrp="1"/>
          </p:cNvGraphicFramePr>
          <p:nvPr>
            <p:extLst>
              <p:ext uri="{D42A27DB-BD31-4B8C-83A1-F6EECF244321}">
                <p14:modId xmlns:p14="http://schemas.microsoft.com/office/powerpoint/2010/main" val="1427682162"/>
              </p:ext>
            </p:extLst>
          </p:nvPr>
        </p:nvGraphicFramePr>
        <p:xfrm>
          <a:off x="381001" y="4543189"/>
          <a:ext cx="8592177" cy="1670195"/>
        </p:xfrm>
        <a:graphic>
          <a:graphicData uri="http://schemas.openxmlformats.org/drawingml/2006/table">
            <a:tbl>
              <a:tblPr>
                <a:tableStyleId>{2D5ABB26-0587-4C30-8999-92F81FD0307C}</a:tableStyleId>
              </a:tblPr>
              <a:tblGrid>
                <a:gridCol w="1466222"/>
                <a:gridCol w="1425191"/>
                <a:gridCol w="1425191"/>
                <a:gridCol w="1425191"/>
                <a:gridCol w="1425191"/>
                <a:gridCol w="1425191"/>
              </a:tblGrid>
              <a:tr h="334039">
                <a:tc>
                  <a:txBody>
                    <a:bodyPr/>
                    <a:lstStyle/>
                    <a:p>
                      <a:pPr algn="ctr" fontAlgn="b"/>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DI</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err="1">
                          <a:latin typeface="Arial" panose="020B0604020202020204" pitchFamily="34" charset="0"/>
                          <a:cs typeface="Arial" panose="020B0604020202020204" pitchFamily="34" charset="0"/>
                        </a:rPr>
                        <a:t>NaCl</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MgCl</a:t>
                      </a:r>
                      <a:r>
                        <a:rPr lang="en-US" sz="2000" u="none" strike="noStrike" baseline="-25000" dirty="0">
                          <a:latin typeface="Arial" panose="020B0604020202020204" pitchFamily="34" charset="0"/>
                          <a:cs typeface="Arial" panose="020B0604020202020204" pitchFamily="34" charset="0"/>
                        </a:rPr>
                        <a:t>2</a:t>
                      </a:r>
                      <a:endParaRPr lang="en-US" sz="2000" b="0" i="0" u="none" strike="noStrike" baseline="-25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Brine</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Brine+AlCl</a:t>
                      </a:r>
                      <a:r>
                        <a:rPr lang="en-US" sz="2000" u="none" strike="noStrike" baseline="-25000" dirty="0" smtClean="0">
                          <a:latin typeface="Arial" panose="020B0604020202020204" pitchFamily="34" charset="0"/>
                          <a:cs typeface="Arial" panose="020B0604020202020204" pitchFamily="34" charset="0"/>
                        </a:rPr>
                        <a:t>3</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Al</a:t>
                      </a:r>
                      <a:r>
                        <a:rPr lang="en-US" sz="2000" u="none" strike="noStrike" baseline="30000" dirty="0">
                          <a:latin typeface="Arial" panose="020B0604020202020204" pitchFamily="34" charset="0"/>
                          <a:cs typeface="Arial" panose="020B0604020202020204" pitchFamily="34" charset="0"/>
                        </a:rPr>
                        <a:t>3</a:t>
                      </a:r>
                      <a:r>
                        <a:rPr lang="en-US" sz="2000" u="none" strike="noStrike" baseline="30000" dirty="0" smtClean="0">
                          <a:latin typeface="Arial" panose="020B0604020202020204" pitchFamily="34" charset="0"/>
                          <a:cs typeface="Arial" panose="020B0604020202020204" pitchFamily="34" charset="0"/>
                        </a:rPr>
                        <a:t>+ </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solidFill>
                            <a:srgbClr val="FF0000"/>
                          </a:solidFill>
                          <a:latin typeface="Arial" panose="020B0604020202020204" pitchFamily="34" charset="0"/>
                          <a:cs typeface="Arial" panose="020B0604020202020204" pitchFamily="34" charset="0"/>
                        </a:rPr>
                        <a:t>1.51</a:t>
                      </a:r>
                      <a:r>
                        <a:rPr lang="en-US" sz="2000" dirty="0" smtClean="0">
                          <a:solidFill>
                            <a:srgbClr val="FF0000"/>
                          </a:solidFill>
                          <a:effectLst/>
                          <a:latin typeface="Arial" panose="020B0604020202020204" pitchFamily="34" charset="0"/>
                          <a:cs typeface="Arial" panose="020B0604020202020204" pitchFamily="34" charset="0"/>
                        </a:rPr>
                        <a:t>×10</a:t>
                      </a:r>
                      <a:r>
                        <a:rPr lang="en-US" sz="2000" baseline="30000" dirty="0" smtClean="0">
                          <a:solidFill>
                            <a:srgbClr val="FF0000"/>
                          </a:solidFill>
                          <a:effectLst/>
                          <a:latin typeface="Arial" panose="020B0604020202020204" pitchFamily="34" charset="0"/>
                          <a:cs typeface="Arial" panose="020B0604020202020204" pitchFamily="34" charset="0"/>
                        </a:rPr>
                        <a:t>-3</a:t>
                      </a:r>
                      <a:endParaRPr lang="en-US" sz="2000" b="0" i="0" u="none" strike="noStrike" dirty="0">
                        <a:solidFill>
                          <a:srgbClr val="FF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Ca</a:t>
                      </a:r>
                      <a:r>
                        <a:rPr lang="en-US" sz="2000" u="none" strike="noStrike" baseline="30000" dirty="0">
                          <a:latin typeface="Arial" panose="020B0604020202020204" pitchFamily="34" charset="0"/>
                          <a:cs typeface="Arial" panose="020B0604020202020204" pitchFamily="34" charset="0"/>
                        </a:rPr>
                        <a:t>2</a:t>
                      </a:r>
                      <a:r>
                        <a:rPr lang="en-US" sz="2000" u="none" strike="noStrike" baseline="30000" dirty="0" smtClean="0">
                          <a:latin typeface="Arial" panose="020B0604020202020204" pitchFamily="34" charset="0"/>
                          <a:cs typeface="Arial" panose="020B0604020202020204" pitchFamily="34" charset="0"/>
                        </a:rPr>
                        <a:t>+ </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solidFill>
                            <a:srgbClr val="FF0000"/>
                          </a:solidFill>
                          <a:latin typeface="Arial" panose="020B0604020202020204" pitchFamily="34" charset="0"/>
                          <a:cs typeface="Arial" panose="020B0604020202020204" pitchFamily="34" charset="0"/>
                        </a:rPr>
                        <a:t>5.25</a:t>
                      </a:r>
                      <a:r>
                        <a:rPr lang="en-US" sz="2000" dirty="0" smtClean="0">
                          <a:solidFill>
                            <a:srgbClr val="FF0000"/>
                          </a:solidFill>
                          <a:effectLst/>
                          <a:latin typeface="Arial" panose="020B0604020202020204" pitchFamily="34" charset="0"/>
                          <a:cs typeface="Arial" panose="020B0604020202020204" pitchFamily="34" charset="0"/>
                        </a:rPr>
                        <a:t>×10</a:t>
                      </a:r>
                      <a:r>
                        <a:rPr lang="en-US" sz="2000" baseline="30000" dirty="0" smtClean="0">
                          <a:solidFill>
                            <a:srgbClr val="FF0000"/>
                          </a:solidFill>
                          <a:effectLst/>
                          <a:latin typeface="Arial" panose="020B0604020202020204" pitchFamily="34" charset="0"/>
                          <a:cs typeface="Arial" panose="020B0604020202020204" pitchFamily="34" charset="0"/>
                        </a:rPr>
                        <a:t>-1</a:t>
                      </a:r>
                      <a:endParaRPr lang="en-US" sz="2000" b="0" i="0" u="none" strike="noStrike" dirty="0">
                        <a:solidFill>
                          <a:srgbClr val="FF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5.25</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-1</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Mg</a:t>
                      </a:r>
                      <a:r>
                        <a:rPr lang="en-US" sz="2000" u="none" strike="noStrike" baseline="30000" dirty="0">
                          <a:latin typeface="Arial" panose="020B0604020202020204" pitchFamily="34" charset="0"/>
                          <a:cs typeface="Arial" panose="020B0604020202020204" pitchFamily="34" charset="0"/>
                        </a:rPr>
                        <a:t>2</a:t>
                      </a:r>
                      <a:r>
                        <a:rPr lang="en-US" sz="2000" u="none" strike="noStrike" baseline="30000" dirty="0" smtClean="0">
                          <a:latin typeface="Arial" panose="020B0604020202020204" pitchFamily="34" charset="0"/>
                          <a:cs typeface="Arial" panose="020B0604020202020204" pitchFamily="34" charset="0"/>
                        </a:rPr>
                        <a:t>+</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solidFill>
                            <a:srgbClr val="FF0000"/>
                          </a:solidFill>
                          <a:latin typeface="Arial" panose="020B0604020202020204" pitchFamily="34" charset="0"/>
                          <a:cs typeface="Arial" panose="020B0604020202020204" pitchFamily="34" charset="0"/>
                        </a:rPr>
                        <a:t>1.69</a:t>
                      </a:r>
                      <a:endParaRPr lang="en-US" sz="2000" b="0" i="0" u="none" strike="noStrike" dirty="0">
                        <a:solidFill>
                          <a:srgbClr val="FF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1.26</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-1</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1.26</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-1</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Na</a:t>
                      </a:r>
                      <a:r>
                        <a:rPr lang="en-US" sz="2000" u="none" strike="noStrike" baseline="30000" dirty="0" smtClean="0">
                          <a:latin typeface="Arial" panose="020B0604020202020204" pitchFamily="34" charset="0"/>
                          <a:cs typeface="Arial" panose="020B0604020202020204" pitchFamily="34" charset="0"/>
                        </a:rPr>
                        <a:t>+ </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latin typeface="Arial" panose="020B0604020202020204" pitchFamily="34" charset="0"/>
                          <a:cs typeface="Arial" panose="020B0604020202020204" pitchFamily="34" charset="0"/>
                        </a:rPr>
                        <a:t>0</a:t>
                      </a:r>
                      <a:endParaRPr lang="en-US" sz="2000" b="0" i="0" u="none" strike="noStrike">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5.08</a:t>
                      </a:r>
                      <a:endParaRPr lang="en-US" sz="2000" b="0" u="none" strike="noStrike" dirty="0" smtClean="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3.12</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3.12</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Chart 12"/>
          <p:cNvGraphicFramePr>
            <a:graphicFrameLocks/>
          </p:cNvGraphicFramePr>
          <p:nvPr>
            <p:extLst/>
          </p:nvPr>
        </p:nvGraphicFramePr>
        <p:xfrm>
          <a:off x="3506874" y="1475009"/>
          <a:ext cx="5637125" cy="27553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1AF77992-3F82-4E3F-B8F1-295D05081C19}" type="slidenum">
              <a:rPr lang="en-US" smtClean="0"/>
              <a:t>28</a:t>
            </a:fld>
            <a:endParaRPr lang="en-US"/>
          </a:p>
        </p:txBody>
      </p:sp>
    </p:spTree>
    <p:extLst>
      <p:ext uri="{BB962C8B-B14F-4D97-AF65-F5344CB8AC3E}">
        <p14:creationId xmlns:p14="http://schemas.microsoft.com/office/powerpoint/2010/main" val="21731725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53574"/>
            <a:ext cx="6139544" cy="1143000"/>
          </a:xfrm>
        </p:spPr>
        <p:txBody>
          <a:bodyPr>
            <a:normAutofit/>
          </a:bodyPr>
          <a:lstStyle/>
          <a:p>
            <a:r>
              <a:rPr lang="en-US" sz="3400" b="1" dirty="0"/>
              <a:t>Adsorption Reduction per Unit </a:t>
            </a:r>
            <a:r>
              <a:rPr lang="en-US" sz="3400" b="1" dirty="0" err="1"/>
              <a:t>Cations</a:t>
            </a:r>
            <a:r>
              <a:rPr lang="en-US" sz="3400" b="1" dirty="0"/>
              <a:t> </a:t>
            </a:r>
            <a:r>
              <a:rPr lang="en-US" sz="3400" b="1" dirty="0" smtClean="0"/>
              <a:t>Concentration</a:t>
            </a:r>
            <a:endParaRPr lang="en-US" sz="3400" b="1" dirty="0"/>
          </a:p>
        </p:txBody>
      </p:sp>
      <p:sp>
        <p:nvSpPr>
          <p:cNvPr id="8" name="TextBox 7"/>
          <p:cNvSpPr txBox="1"/>
          <p:nvPr/>
        </p:nvSpPr>
        <p:spPr>
          <a:xfrm>
            <a:off x="-11290" y="2264435"/>
            <a:ext cx="4381081" cy="4593565"/>
          </a:xfrm>
          <a:prstGeom prst="rect">
            <a:avLst/>
          </a:prstGeom>
          <a:noFill/>
        </p:spPr>
        <p:txBody>
          <a:bodyPr wrap="square" rtlCol="0">
            <a:spAutoFit/>
          </a:bodyPr>
          <a:lstStyle/>
          <a:p>
            <a:pPr marL="285750" indent="-285750">
              <a:lnSpc>
                <a:spcPct val="125000"/>
              </a:lnSpc>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effectiveness of the </a:t>
            </a:r>
            <a:r>
              <a:rPr lang="en-US" sz="2200" dirty="0" err="1" smtClean="0">
                <a:latin typeface="Arial" panose="020B0604020202020204" pitchFamily="34" charset="0"/>
                <a:cs typeface="Arial" panose="020B0604020202020204" pitchFamily="34" charset="0"/>
              </a:rPr>
              <a:t>cations</a:t>
            </a:r>
            <a:r>
              <a:rPr lang="en-US" sz="2200" dirty="0" smtClean="0">
                <a:latin typeface="Arial" panose="020B0604020202020204" pitchFamily="34" charset="0"/>
                <a:cs typeface="Arial" panose="020B0604020202020204" pitchFamily="34" charset="0"/>
              </a:rPr>
              <a:t> for adsorption reduction ranges in the order of </a:t>
            </a:r>
            <a:r>
              <a:rPr lang="en-US" sz="2200" b="1" dirty="0">
                <a:solidFill>
                  <a:srgbClr val="FF0000"/>
                </a:solidFill>
                <a:latin typeface="Arial" panose="020B0604020202020204" pitchFamily="34" charset="0"/>
                <a:cs typeface="Arial" panose="020B0604020202020204" pitchFamily="34" charset="0"/>
              </a:rPr>
              <a:t>Al</a:t>
            </a:r>
            <a:r>
              <a:rPr lang="en-US" sz="2200" b="1" baseline="30000" dirty="0">
                <a:solidFill>
                  <a:srgbClr val="FF0000"/>
                </a:solidFill>
                <a:latin typeface="Arial" panose="020B0604020202020204" pitchFamily="34" charset="0"/>
                <a:cs typeface="Arial" panose="020B0604020202020204" pitchFamily="34" charset="0"/>
              </a:rPr>
              <a:t>3+</a:t>
            </a:r>
            <a:r>
              <a:rPr lang="en-US" sz="2200" b="1" dirty="0">
                <a:solidFill>
                  <a:srgbClr val="FF0000"/>
                </a:solidFill>
                <a:latin typeface="Arial" panose="020B0604020202020204" pitchFamily="34" charset="0"/>
                <a:cs typeface="Arial" panose="020B0604020202020204" pitchFamily="34" charset="0"/>
              </a:rPr>
              <a:t>&gt;Ca</a:t>
            </a:r>
            <a:r>
              <a:rPr lang="en-US" sz="2200" b="1" baseline="30000" dirty="0">
                <a:solidFill>
                  <a:srgbClr val="FF0000"/>
                </a:solidFill>
                <a:latin typeface="Arial" panose="020B0604020202020204" pitchFamily="34" charset="0"/>
                <a:cs typeface="Arial" panose="020B0604020202020204" pitchFamily="34" charset="0"/>
              </a:rPr>
              <a:t>2+</a:t>
            </a:r>
            <a:r>
              <a:rPr lang="en-US" sz="2200" b="1" dirty="0">
                <a:solidFill>
                  <a:srgbClr val="FF0000"/>
                </a:solidFill>
                <a:latin typeface="Arial" panose="020B0604020202020204" pitchFamily="34" charset="0"/>
                <a:cs typeface="Arial" panose="020B0604020202020204" pitchFamily="34" charset="0"/>
              </a:rPr>
              <a:t>&gt;Mg</a:t>
            </a:r>
            <a:r>
              <a:rPr lang="en-US" sz="2200" b="1" baseline="30000" dirty="0">
                <a:solidFill>
                  <a:srgbClr val="FF0000"/>
                </a:solidFill>
                <a:latin typeface="Arial" panose="020B0604020202020204" pitchFamily="34" charset="0"/>
                <a:cs typeface="Arial" panose="020B0604020202020204" pitchFamily="34" charset="0"/>
              </a:rPr>
              <a:t>2+</a:t>
            </a:r>
            <a:r>
              <a:rPr lang="en-US" sz="2200" b="1" dirty="0">
                <a:latin typeface="Arial" panose="020B0604020202020204" pitchFamily="34" charset="0"/>
                <a:cs typeface="Arial" panose="020B0604020202020204" pitchFamily="34" charset="0"/>
              </a:rPr>
              <a:t>.</a:t>
            </a:r>
            <a:r>
              <a:rPr lang="en-US" sz="2200" b="1" dirty="0">
                <a:solidFill>
                  <a:srgbClr val="FF0000"/>
                </a:solidFill>
                <a:latin typeface="Arial" panose="020B0604020202020204" pitchFamily="34" charset="0"/>
                <a:cs typeface="Arial" panose="020B0604020202020204" pitchFamily="34" charset="0"/>
              </a:rPr>
              <a:t> </a:t>
            </a:r>
            <a:endParaRPr lang="en-US" sz="2200" b="1" dirty="0" smtClean="0">
              <a:solidFill>
                <a:srgbClr val="FF0000"/>
              </a:solidFill>
              <a:latin typeface="Arial" panose="020B0604020202020204" pitchFamily="34" charset="0"/>
              <a:cs typeface="Arial" panose="020B0604020202020204" pitchFamily="34" charset="0"/>
            </a:endParaRPr>
          </a:p>
          <a:p>
            <a:pPr marL="285750" indent="-285750">
              <a:lnSpc>
                <a:spcPct val="125000"/>
              </a:lnSpc>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However, the Al</a:t>
            </a:r>
            <a:r>
              <a:rPr lang="en-US" sz="2200" baseline="30000" dirty="0" smtClean="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 concentration in water is low, because of </a:t>
            </a:r>
            <a:r>
              <a:rPr lang="en-US" sz="2200" b="1" dirty="0" smtClean="0">
                <a:latin typeface="Arial" panose="020B0604020202020204" pitchFamily="34" charset="0"/>
                <a:cs typeface="Arial" panose="020B0604020202020204" pitchFamily="34" charset="0"/>
              </a:rPr>
              <a:t>the low solubility product</a:t>
            </a:r>
            <a:r>
              <a:rPr lang="en-US" sz="2200" dirty="0" smtClean="0">
                <a:latin typeface="Arial" panose="020B0604020202020204" pitchFamily="34" charset="0"/>
                <a:cs typeface="Arial" panose="020B0604020202020204" pitchFamily="34" charset="0"/>
              </a:rPr>
              <a:t> of Al(OH)</a:t>
            </a:r>
            <a:r>
              <a:rPr lang="en-US" sz="2200" baseline="-25000" dirty="0" smtClean="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a:t>
            </a:r>
          </a:p>
          <a:p>
            <a:pPr marL="285750" indent="-285750">
              <a:lnSpc>
                <a:spcPct val="125000"/>
              </a:lnSpc>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Other trivalent </a:t>
            </a:r>
            <a:r>
              <a:rPr lang="en-US" sz="2200" dirty="0" err="1" smtClean="0">
                <a:latin typeface="Arial" panose="020B0604020202020204" pitchFamily="34" charset="0"/>
                <a:cs typeface="Arial" panose="020B0604020202020204" pitchFamily="34" charset="0"/>
              </a:rPr>
              <a:t>cations</a:t>
            </a:r>
            <a:r>
              <a:rPr lang="en-US" sz="2200" dirty="0" smtClean="0">
                <a:latin typeface="Arial" panose="020B0604020202020204" pitchFamily="34" charset="0"/>
                <a:cs typeface="Arial" panose="020B0604020202020204" pitchFamily="34" charset="0"/>
              </a:rPr>
              <a:t> with high solubility should be used. </a:t>
            </a:r>
            <a:endParaRPr lang="en-US" sz="2200" dirty="0">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1213804126"/>
              </p:ext>
            </p:extLst>
          </p:nvPr>
        </p:nvGraphicFramePr>
        <p:xfrm>
          <a:off x="4648200" y="1954590"/>
          <a:ext cx="4359311" cy="4862582"/>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Rectangle 4"/>
              <p:cNvSpPr/>
              <p:nvPr/>
            </p:nvSpPr>
            <p:spPr>
              <a:xfrm>
                <a:off x="0" y="1371600"/>
                <a:ext cx="5486400" cy="7952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a:rPr>
                        <m:t>𝐴𝑅</m:t>
                      </m:r>
                      <m:r>
                        <a:rPr lang="en-US" sz="2200" i="1" smtClean="0">
                          <a:latin typeface="Cambria Math"/>
                        </a:rPr>
                        <m:t>=</m:t>
                      </m:r>
                      <m:f>
                        <m:fPr>
                          <m:ctrlPr>
                            <a:rPr lang="en-US" sz="2200" i="1">
                              <a:latin typeface="Cambria Math"/>
                            </a:rPr>
                          </m:ctrlPr>
                        </m:fPr>
                        <m:num>
                          <m:r>
                            <a:rPr lang="en-US" sz="2200" i="1">
                              <a:latin typeface="Cambria Math"/>
                            </a:rPr>
                            <m:t>𝐴𝑑𝑠𝑜𝑟𝑝𝑡𝑖𝑜𝑛</m:t>
                          </m:r>
                          <m:r>
                            <a:rPr lang="en-US" sz="2200" i="1">
                              <a:latin typeface="Cambria Math"/>
                            </a:rPr>
                            <m:t> </m:t>
                          </m:r>
                          <m:r>
                            <a:rPr lang="en-US" sz="2200" i="1">
                              <a:latin typeface="Cambria Math"/>
                            </a:rPr>
                            <m:t>𝑅𝑒𝑑𝑢𝑐𝑡𝑖𝑜𝑛</m:t>
                          </m:r>
                          <m:r>
                            <a:rPr lang="en-US" sz="2200" i="1">
                              <a:latin typeface="Cambria Math"/>
                            </a:rPr>
                            <m:t> </m:t>
                          </m:r>
                          <m:r>
                            <a:rPr lang="en-US" sz="2200" i="1">
                              <a:latin typeface="Cambria Math"/>
                            </a:rPr>
                            <m:t>𝑏𝑦</m:t>
                          </m:r>
                          <m:r>
                            <a:rPr lang="en-US" sz="2200" i="1">
                              <a:latin typeface="Cambria Math"/>
                            </a:rPr>
                            <m:t> </m:t>
                          </m:r>
                          <m:r>
                            <a:rPr lang="en-US" sz="2200" b="0" i="1" smtClean="0">
                              <a:latin typeface="Cambria Math"/>
                            </a:rPr>
                            <m:t>𝐶𝑎𝑡</m:t>
                          </m:r>
                          <m:r>
                            <a:rPr lang="en-US" sz="2200" i="1">
                              <a:latin typeface="Cambria Math"/>
                            </a:rPr>
                            <m:t>𝑖𝑜𝑛</m:t>
                          </m:r>
                          <m:r>
                            <a:rPr lang="en-US" sz="2200" b="0" i="1" smtClean="0">
                              <a:latin typeface="Cambria Math"/>
                            </a:rPr>
                            <m:t> </m:t>
                          </m:r>
                          <m:r>
                            <a:rPr lang="en-US" sz="2200" b="0" i="1" smtClean="0">
                              <a:latin typeface="Cambria Math"/>
                            </a:rPr>
                            <m:t>𝐴</m:t>
                          </m:r>
                        </m:num>
                        <m:den>
                          <m:r>
                            <a:rPr lang="en-US" sz="2200" i="1">
                              <a:latin typeface="Cambria Math"/>
                            </a:rPr>
                            <m:t>𝑐𝑜𝑛𝑐𝑒𝑛𝑡𝑟𝑎𝑡𝑖𝑜𝑛</m:t>
                          </m:r>
                          <m:r>
                            <a:rPr lang="en-US" sz="2200" b="0" i="1" smtClean="0">
                              <a:latin typeface="Cambria Math"/>
                            </a:rPr>
                            <m:t> </m:t>
                          </m:r>
                          <m:r>
                            <a:rPr lang="en-US" sz="2200" b="0" i="1" smtClean="0">
                              <a:latin typeface="Cambria Math"/>
                            </a:rPr>
                            <m:t>𝑜𝑓</m:t>
                          </m:r>
                          <m:r>
                            <a:rPr lang="en-US" sz="2200" b="0" i="1" smtClean="0">
                              <a:latin typeface="Cambria Math"/>
                            </a:rPr>
                            <m:t> </m:t>
                          </m:r>
                          <m:r>
                            <a:rPr lang="en-US" sz="2200" b="0" i="1" smtClean="0">
                              <a:latin typeface="Cambria Math"/>
                            </a:rPr>
                            <m:t>𝐶𝑎𝑡𝑖𝑜𝑛</m:t>
                          </m:r>
                          <m:r>
                            <a:rPr lang="en-US" sz="2200" b="0" i="1" smtClean="0">
                              <a:latin typeface="Cambria Math"/>
                            </a:rPr>
                            <m:t> </m:t>
                          </m:r>
                          <m:r>
                            <a:rPr lang="en-US" sz="2200" b="0" i="1" smtClean="0">
                              <a:latin typeface="Cambria Math"/>
                            </a:rPr>
                            <m:t>𝐴</m:t>
                          </m:r>
                          <m:r>
                            <a:rPr lang="en-US" sz="2200" i="1">
                              <a:latin typeface="Cambria Math"/>
                            </a:rPr>
                            <m:t> (</m:t>
                          </m:r>
                          <m:d>
                            <m:dPr>
                              <m:begChr m:val="["/>
                              <m:endChr m:val="]"/>
                              <m:ctrlPr>
                                <a:rPr lang="en-US" sz="2200" i="1">
                                  <a:latin typeface="Cambria Math"/>
                                </a:rPr>
                              </m:ctrlPr>
                            </m:dPr>
                            <m:e>
                              <m:r>
                                <a:rPr lang="en-US" sz="2200" b="0" i="1" smtClean="0">
                                  <a:latin typeface="Cambria Math"/>
                                </a:rPr>
                                <m:t>𝐴</m:t>
                              </m:r>
                            </m:e>
                          </m:d>
                          <m:r>
                            <a:rPr lang="en-US" sz="2200" i="1">
                              <a:latin typeface="Cambria Math"/>
                            </a:rPr>
                            <m:t>)</m:t>
                          </m:r>
                        </m:den>
                      </m:f>
                    </m:oMath>
                  </m:oMathPara>
                </a14:m>
                <a:endParaRPr lang="en-US" sz="2200" dirty="0"/>
              </a:p>
            </p:txBody>
          </p:sp>
        </mc:Choice>
        <mc:Fallback xmlns="">
          <p:sp>
            <p:nvSpPr>
              <p:cNvPr id="5" name="Rectangle 4"/>
              <p:cNvSpPr>
                <a:spLocks noRot="1" noChangeAspect="1" noMove="1" noResize="1" noEditPoints="1" noAdjustHandles="1" noChangeArrowheads="1" noChangeShapeType="1" noTextEdit="1"/>
              </p:cNvSpPr>
              <p:nvPr/>
            </p:nvSpPr>
            <p:spPr>
              <a:xfrm>
                <a:off x="0" y="1371600"/>
                <a:ext cx="5486400" cy="795218"/>
              </a:xfrm>
              <a:prstGeom prst="rect">
                <a:avLst/>
              </a:prstGeom>
              <a:blipFill rotWithShape="1">
                <a:blip r:embed="rId3"/>
                <a:stretch>
                  <a:fillRect/>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AF77992-3F82-4E3F-B8F1-295D05081C19}" type="slidenum">
              <a:rPr lang="en-US" smtClean="0"/>
              <a:t>29</a:t>
            </a:fld>
            <a:endParaRPr lang="en-US"/>
          </a:p>
        </p:txBody>
      </p:sp>
    </p:spTree>
    <p:extLst>
      <p:ext uri="{BB962C8B-B14F-4D97-AF65-F5344CB8AC3E}">
        <p14:creationId xmlns:p14="http://schemas.microsoft.com/office/powerpoint/2010/main" val="14838677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fontScale="90000"/>
          </a:bodyPr>
          <a:lstStyle/>
          <a:p>
            <a:r>
              <a:rPr lang="en-US" sz="3200" b="1" dirty="0">
                <a:cs typeface="Arial" pitchFamily="34" charset="0"/>
              </a:rPr>
              <a:t>Evaluation Procedure of Surfactant Formulations for Foam EOR</a:t>
            </a:r>
            <a:endParaRPr lang="en-US" sz="3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6858000" y="6413827"/>
            <a:ext cx="2133600" cy="365125"/>
          </a:xfrm>
        </p:spPr>
        <p:txBody>
          <a:bodyPr/>
          <a:lstStyle/>
          <a:p>
            <a:fld id="{96CEC566-C575-47FD-B196-56E4AC3AB287}" type="slidenum">
              <a:rPr lang="en-US" smtClean="0"/>
              <a:pPr/>
              <a:t>3</a:t>
            </a:fld>
            <a:endParaRPr lang="en-US"/>
          </a:p>
        </p:txBody>
      </p:sp>
      <p:sp>
        <p:nvSpPr>
          <p:cNvPr id="14" name="Content Placeholder 2"/>
          <p:cNvSpPr>
            <a:spLocks noGrp="1"/>
          </p:cNvSpPr>
          <p:nvPr>
            <p:ph idx="1"/>
          </p:nvPr>
        </p:nvSpPr>
        <p:spPr>
          <a:xfrm>
            <a:off x="152400" y="1143000"/>
            <a:ext cx="8839200" cy="5499556"/>
          </a:xfrm>
        </p:spPr>
        <p:txBody>
          <a:bodyPr>
            <a:normAutofit/>
          </a:bodyPr>
          <a:lstStyle/>
          <a:p>
            <a:pPr marL="0" indent="0">
              <a:buNone/>
            </a:pPr>
            <a:r>
              <a:rPr lang="en-US" sz="2400" b="1" dirty="0" smtClean="0"/>
              <a:t>Can CO</a:t>
            </a:r>
            <a:r>
              <a:rPr lang="en-US" sz="2400" b="1" baseline="-25000" dirty="0" smtClean="0"/>
              <a:t>2</a:t>
            </a:r>
            <a:r>
              <a:rPr lang="en-US" sz="2400" b="1" dirty="0" smtClean="0"/>
              <a:t> </a:t>
            </a:r>
            <a:r>
              <a:rPr lang="en-US" sz="2400" b="1" dirty="0" smtClean="0"/>
              <a:t>foam </a:t>
            </a:r>
            <a:r>
              <a:rPr lang="en-US" sz="2400" b="1" dirty="0" smtClean="0"/>
              <a:t>be generated and </a:t>
            </a:r>
            <a:r>
              <a:rPr lang="en-US" sz="2400" b="1" dirty="0" smtClean="0"/>
              <a:t>applied at reservoir </a:t>
            </a:r>
            <a:r>
              <a:rPr lang="en-US" sz="2400" b="1" dirty="0" smtClean="0"/>
              <a:t>conditions for mobility control? </a:t>
            </a:r>
            <a:endParaRPr lang="en-US" sz="2400" b="1" dirty="0" smtClean="0"/>
          </a:p>
          <a:p>
            <a:pPr marL="0" indent="0">
              <a:buNone/>
            </a:pPr>
            <a:r>
              <a:rPr lang="en-US" sz="2400" dirty="0" smtClean="0"/>
              <a:t>A systematic procedure should be used to evaluate the foam process:</a:t>
            </a:r>
          </a:p>
          <a:p>
            <a:pPr>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Evaluation of Surfactant Properties:</a:t>
            </a:r>
          </a:p>
          <a:p>
            <a:pPr marL="631825" indent="-349250">
              <a:buFontTx/>
              <a:buAutoNum type="arabicPeriod"/>
            </a:pPr>
            <a:r>
              <a:rPr lang="en-US" sz="2400" dirty="0" smtClean="0">
                <a:solidFill>
                  <a:srgbClr val="FF0000"/>
                </a:solidFill>
                <a:latin typeface="Times New Roman" panose="02020603050405020304" pitchFamily="18" charset="0"/>
                <a:cs typeface="Times New Roman" panose="02020603050405020304" pitchFamily="18" charset="0"/>
              </a:rPr>
              <a:t>Solubility</a:t>
            </a:r>
          </a:p>
          <a:p>
            <a:pPr marL="631825" indent="-349250">
              <a:buFontTx/>
              <a:buAutoNum type="arabicPeriod"/>
            </a:pPr>
            <a:r>
              <a:rPr lang="en-US" sz="2400" dirty="0" smtClean="0">
                <a:solidFill>
                  <a:srgbClr val="FF0000"/>
                </a:solidFill>
                <a:latin typeface="Times New Roman" panose="02020603050405020304" pitchFamily="18" charset="0"/>
                <a:cs typeface="Times New Roman" panose="02020603050405020304" pitchFamily="18" charset="0"/>
              </a:rPr>
              <a:t>Thermal Stability</a:t>
            </a:r>
          </a:p>
          <a:p>
            <a:pPr marL="631825" indent="-349250">
              <a:buFontTx/>
              <a:buAutoNum type="arabicPeriod"/>
            </a:pPr>
            <a:r>
              <a:rPr lang="en-US" sz="2400" dirty="0" smtClean="0">
                <a:solidFill>
                  <a:srgbClr val="FF0000"/>
                </a:solidFill>
                <a:latin typeface="Times New Roman" panose="02020603050405020304" pitchFamily="18" charset="0"/>
                <a:cs typeface="Times New Roman" panose="02020603050405020304" pitchFamily="18" charset="0"/>
              </a:rPr>
              <a:t>Adsorption</a:t>
            </a:r>
          </a:p>
          <a:p>
            <a:pPr marL="688975" indent="-406400">
              <a:spcAft>
                <a:spcPts val="1200"/>
              </a:spcAft>
              <a:buAutoNum type="arabicPeriod"/>
            </a:pPr>
            <a:r>
              <a:rPr lang="en-US" sz="2400" baseline="30000" dirty="0" smtClean="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Partitioning Coefficient </a:t>
            </a:r>
            <a:r>
              <a:rPr lang="en-US" sz="2400" dirty="0">
                <a:latin typeface="Times New Roman" panose="02020603050405020304" pitchFamily="18" charset="0"/>
                <a:cs typeface="Times New Roman" panose="02020603050405020304" pitchFamily="18" charset="0"/>
              </a:rPr>
              <a:t>for </a:t>
            </a:r>
            <a:r>
              <a:rPr lang="en-US" sz="2400" dirty="0" smtClean="0">
                <a:latin typeface="Times New Roman" panose="02020603050405020304" pitchFamily="18" charset="0"/>
                <a:cs typeface="Times New Roman" panose="02020603050405020304" pitchFamily="18" charset="0"/>
              </a:rPr>
              <a:t>CO</a:t>
            </a:r>
            <a:r>
              <a:rPr lang="en-US" sz="2400" baseline="-250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-soluble surfactant; </a:t>
            </a:r>
            <a:r>
              <a:rPr lang="en-US" sz="2400" baseline="30000" dirty="0" smtClean="0">
                <a:solidFill>
                  <a:srgbClr val="FF0000"/>
                </a:solidFill>
                <a:latin typeface="Times New Roman" panose="02020603050405020304" pitchFamily="18" charset="0"/>
                <a:cs typeface="Times New Roman" panose="02020603050405020304" pitchFamily="18" charset="0"/>
              </a:rPr>
              <a:t>**</a:t>
            </a:r>
            <a:r>
              <a:rPr lang="en-US" sz="2400" dirty="0" smtClean="0">
                <a:solidFill>
                  <a:srgbClr val="FF0000"/>
                </a:solidFill>
                <a:latin typeface="Times New Roman" panose="02020603050405020304" pitchFamily="18" charset="0"/>
                <a:cs typeface="Times New Roman" panose="02020603050405020304" pitchFamily="18" charset="0"/>
              </a:rPr>
              <a:t>Interfacial tension (IFT) </a:t>
            </a:r>
            <a:r>
              <a:rPr lang="en-US" sz="2400" dirty="0" smtClean="0">
                <a:latin typeface="Times New Roman" panose="02020603050405020304" pitchFamily="18" charset="0"/>
                <a:cs typeface="Times New Roman" panose="02020603050405020304" pitchFamily="18" charset="0"/>
              </a:rPr>
              <a:t>for immiscible foam</a:t>
            </a:r>
          </a:p>
          <a:p>
            <a:pPr>
              <a:spcAft>
                <a:spcPts val="6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Investigation of Foam Mobility Control</a:t>
            </a:r>
          </a:p>
          <a:p>
            <a:pPr marL="631825" indent="-349250">
              <a:buAutoNum type="arabicPeriod"/>
            </a:pP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Pre-Screening </a:t>
            </a:r>
            <a:r>
              <a:rPr lang="en-US" sz="2400" dirty="0">
                <a:latin typeface="Times New Roman" panose="02020603050405020304" pitchFamily="18" charset="0"/>
                <a:cs typeface="Times New Roman" panose="02020603050405020304" pitchFamily="18" charset="0"/>
              </a:rPr>
              <a:t>of Foaming Agents in </a:t>
            </a:r>
            <a:r>
              <a:rPr lang="en-US" sz="2400" dirty="0" err="1">
                <a:solidFill>
                  <a:srgbClr val="FF0000"/>
                </a:solidFill>
                <a:latin typeface="Times New Roman" panose="02020603050405020304" pitchFamily="18" charset="0"/>
                <a:cs typeface="Times New Roman" panose="02020603050405020304" pitchFamily="18" charset="0"/>
              </a:rPr>
              <a:t>Sandpack</a:t>
            </a:r>
            <a:endParaRPr lang="en-US" sz="2400" dirty="0">
              <a:solidFill>
                <a:srgbClr val="FF0000"/>
              </a:solidFill>
              <a:latin typeface="Times New Roman" panose="02020603050405020304" pitchFamily="18" charset="0"/>
              <a:cs typeface="Times New Roman" panose="02020603050405020304" pitchFamily="18" charset="0"/>
            </a:endParaRPr>
          </a:p>
          <a:p>
            <a:pPr marL="627063" indent="-344488">
              <a:buAutoNum type="arabicPeriod"/>
            </a:pPr>
            <a:r>
              <a:rPr lang="en-US" sz="2400" dirty="0">
                <a:latin typeface="Times New Roman" panose="02020603050405020304" pitchFamily="18" charset="0"/>
                <a:cs typeface="Times New Roman" panose="02020603050405020304" pitchFamily="18" charset="0"/>
              </a:rPr>
              <a:t>Foam Flooding at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Reservoir </a:t>
            </a:r>
            <a:r>
              <a:rPr lang="en-US" sz="2400" dirty="0" smtClean="0">
                <a:solidFill>
                  <a:srgbClr val="FF0000"/>
                </a:solidFill>
                <a:latin typeface="Times New Roman" panose="02020603050405020304" pitchFamily="18" charset="0"/>
                <a:cs typeface="Times New Roman" panose="02020603050405020304" pitchFamily="18" charset="0"/>
              </a:rPr>
              <a:t>Conditions</a:t>
            </a:r>
            <a:endParaRPr lang="en-US" sz="2400" dirty="0">
              <a:solidFill>
                <a:srgbClr val="FF0000"/>
              </a:solidFill>
            </a:endParaRPr>
          </a:p>
        </p:txBody>
      </p:sp>
      <p:sp>
        <p:nvSpPr>
          <p:cNvPr id="19" name="Rectangle 18"/>
          <p:cNvSpPr/>
          <p:nvPr/>
        </p:nvSpPr>
        <p:spPr>
          <a:xfrm>
            <a:off x="5771444" y="6334780"/>
            <a:ext cx="3352800" cy="523220"/>
          </a:xfrm>
          <a:prstGeom prst="rect">
            <a:avLst/>
          </a:prstGeom>
        </p:spPr>
        <p:txBody>
          <a:bodyPr wrap="square">
            <a:spAutoFit/>
          </a:bodyPr>
          <a:lstStyle/>
          <a:p>
            <a:r>
              <a:rPr lang="en-US" sz="1400" b="1" dirty="0" smtClean="0"/>
              <a:t>*Chen</a:t>
            </a:r>
            <a:r>
              <a:rPr lang="en-US" sz="1400" b="1" dirty="0"/>
              <a:t>, Y. et al., </a:t>
            </a:r>
            <a:r>
              <a:rPr lang="en-US" sz="1400" b="1" dirty="0" smtClean="0"/>
              <a:t>2013. SPE-154222-PA</a:t>
            </a:r>
          </a:p>
          <a:p>
            <a:r>
              <a:rPr lang="en-US" sz="1400" b="1" dirty="0" smtClean="0"/>
              <a:t>**Wang, et al., 2001. SPE-72147</a:t>
            </a:r>
            <a:endParaRPr lang="en-US" sz="1400" b="1" dirty="0"/>
          </a:p>
        </p:txBody>
      </p:sp>
    </p:spTree>
    <p:extLst>
      <p:ext uri="{BB962C8B-B14F-4D97-AF65-F5344CB8AC3E}">
        <p14:creationId xmlns:p14="http://schemas.microsoft.com/office/powerpoint/2010/main" val="9595607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53574"/>
            <a:ext cx="6139544" cy="1143000"/>
          </a:xfrm>
        </p:spPr>
        <p:txBody>
          <a:bodyPr>
            <a:normAutofit/>
          </a:bodyPr>
          <a:lstStyle/>
          <a:p>
            <a:r>
              <a:rPr lang="en-US" sz="3400" b="1" dirty="0" smtClean="0"/>
              <a:t>Adsorption of C12 on Silica</a:t>
            </a:r>
            <a:endParaRPr lang="en-US" sz="3400" b="1" dirty="0"/>
          </a:p>
        </p:txBody>
      </p:sp>
      <p:sp>
        <p:nvSpPr>
          <p:cNvPr id="11" name="TextBox 10"/>
          <p:cNvSpPr txBox="1"/>
          <p:nvPr/>
        </p:nvSpPr>
        <p:spPr>
          <a:xfrm>
            <a:off x="0" y="1096091"/>
            <a:ext cx="3818373" cy="3447098"/>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Na</a:t>
            </a:r>
            <a:r>
              <a:rPr lang="en-US" sz="2200" b="1" baseline="30000" dirty="0" smtClean="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doesn’t affect the adsorption.</a:t>
            </a:r>
          </a:p>
          <a:p>
            <a:pPr marL="285750" indent="-285750">
              <a:spcAft>
                <a:spcPts val="1200"/>
              </a:spcAft>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Multivalent </a:t>
            </a:r>
            <a:r>
              <a:rPr lang="en-US" sz="2200" b="1" dirty="0" err="1" smtClean="0">
                <a:latin typeface="Arial" panose="020B0604020202020204" pitchFamily="34" charset="0"/>
                <a:cs typeface="Arial" panose="020B0604020202020204" pitchFamily="34" charset="0"/>
              </a:rPr>
              <a:t>cations</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i.e.</a:t>
            </a:r>
            <a:r>
              <a:rPr lang="en-US" sz="2200" dirty="0" smtClean="0">
                <a:latin typeface="Arial" panose="020B0604020202020204" pitchFamily="34" charset="0"/>
                <a:cs typeface="Arial" panose="020B0604020202020204" pitchFamily="34" charset="0"/>
              </a:rPr>
              <a:t>, Mg</a:t>
            </a:r>
            <a:r>
              <a:rPr lang="en-US" sz="2200" baseline="30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Ca</a:t>
            </a:r>
            <a:r>
              <a:rPr lang="en-US" sz="2200" baseline="30000" dirty="0" smtClean="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and Al</a:t>
            </a:r>
            <a:r>
              <a:rPr lang="en-US" sz="2200" baseline="30000" dirty="0" smtClean="0">
                <a:latin typeface="Arial" panose="020B0604020202020204" pitchFamily="34" charset="0"/>
                <a:cs typeface="Arial" panose="020B0604020202020204" pitchFamily="34" charset="0"/>
              </a:rPr>
              <a:t>3+</a:t>
            </a:r>
            <a:r>
              <a:rPr lang="en-US" sz="2200" dirty="0" smtClean="0">
                <a:latin typeface="Arial" panose="020B0604020202020204" pitchFamily="34" charset="0"/>
                <a:cs typeface="Arial" panose="020B0604020202020204" pitchFamily="34" charset="0"/>
              </a:rPr>
              <a:t>, can reduce the adsorption.</a:t>
            </a:r>
          </a:p>
          <a:p>
            <a:pPr marL="285750" indent="-285750">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effectiveness for adsorption reduction depends on the </a:t>
            </a:r>
            <a:r>
              <a:rPr lang="en-US" sz="2200" b="1" dirty="0" err="1" smtClean="0">
                <a:solidFill>
                  <a:srgbClr val="FF0000"/>
                </a:solidFill>
                <a:latin typeface="Arial" panose="020B0604020202020204" pitchFamily="34" charset="0"/>
                <a:cs typeface="Arial" panose="020B0604020202020204" pitchFamily="34" charset="0"/>
              </a:rPr>
              <a:t>cations</a:t>
            </a:r>
            <a:r>
              <a:rPr lang="en-US" sz="2200" b="1" dirty="0" smtClean="0">
                <a:solidFill>
                  <a:srgbClr val="FF0000"/>
                </a:solidFill>
                <a:latin typeface="Arial" panose="020B0604020202020204" pitchFamily="34" charset="0"/>
                <a:cs typeface="Arial" panose="020B0604020202020204" pitchFamily="34" charset="0"/>
              </a:rPr>
              <a:t> type.</a:t>
            </a:r>
          </a:p>
        </p:txBody>
      </p:sp>
      <p:graphicFrame>
        <p:nvGraphicFramePr>
          <p:cNvPr id="12" name="Table 11"/>
          <p:cNvGraphicFramePr>
            <a:graphicFrameLocks noGrp="1"/>
          </p:cNvGraphicFramePr>
          <p:nvPr>
            <p:extLst>
              <p:ext uri="{D42A27DB-BD31-4B8C-83A1-F6EECF244321}">
                <p14:modId xmlns:p14="http://schemas.microsoft.com/office/powerpoint/2010/main" val="3178862963"/>
              </p:ext>
            </p:extLst>
          </p:nvPr>
        </p:nvGraphicFramePr>
        <p:xfrm>
          <a:off x="422031" y="4543189"/>
          <a:ext cx="8551146" cy="1670195"/>
        </p:xfrm>
        <a:graphic>
          <a:graphicData uri="http://schemas.openxmlformats.org/drawingml/2006/table">
            <a:tbl>
              <a:tblPr>
                <a:tableStyleId>{2D5ABB26-0587-4C30-8999-92F81FD0307C}</a:tableStyleId>
              </a:tblPr>
              <a:tblGrid>
                <a:gridCol w="1425191"/>
                <a:gridCol w="1425191"/>
                <a:gridCol w="1425191"/>
                <a:gridCol w="1425191"/>
                <a:gridCol w="1425191"/>
                <a:gridCol w="1425191"/>
              </a:tblGrid>
              <a:tr h="334039">
                <a:tc>
                  <a:txBody>
                    <a:bodyPr/>
                    <a:lstStyle/>
                    <a:p>
                      <a:pPr algn="ctr" fontAlgn="b"/>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DI</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err="1">
                          <a:latin typeface="Arial" panose="020B0604020202020204" pitchFamily="34" charset="0"/>
                          <a:cs typeface="Arial" panose="020B0604020202020204" pitchFamily="34" charset="0"/>
                        </a:rPr>
                        <a:t>NaCl</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MgCl</a:t>
                      </a:r>
                      <a:r>
                        <a:rPr lang="en-US" sz="2000" u="none" strike="noStrike" baseline="-25000" dirty="0">
                          <a:latin typeface="Arial" panose="020B0604020202020204" pitchFamily="34" charset="0"/>
                          <a:cs typeface="Arial" panose="020B0604020202020204" pitchFamily="34" charset="0"/>
                        </a:rPr>
                        <a:t>2</a:t>
                      </a:r>
                      <a:endParaRPr lang="en-US" sz="2000" b="0" i="0" u="none" strike="noStrike" baseline="-25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Brine</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Brine+AlCl</a:t>
                      </a:r>
                      <a:r>
                        <a:rPr lang="en-US" sz="2000" u="none" strike="noStrike" baseline="-25000" dirty="0" smtClean="0">
                          <a:latin typeface="Arial" panose="020B0604020202020204" pitchFamily="34" charset="0"/>
                          <a:cs typeface="Arial" panose="020B0604020202020204" pitchFamily="34" charset="0"/>
                        </a:rPr>
                        <a:t>3</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Al</a:t>
                      </a:r>
                      <a:r>
                        <a:rPr lang="en-US" sz="2000" u="none" strike="noStrike" baseline="30000" dirty="0">
                          <a:latin typeface="Arial" panose="020B0604020202020204" pitchFamily="34" charset="0"/>
                          <a:cs typeface="Arial" panose="020B0604020202020204" pitchFamily="34" charset="0"/>
                        </a:rPr>
                        <a:t>3</a:t>
                      </a:r>
                      <a:r>
                        <a:rPr lang="en-US" sz="2000" u="none" strike="noStrike" baseline="30000" dirty="0" smtClean="0">
                          <a:latin typeface="Arial" panose="020B0604020202020204" pitchFamily="34" charset="0"/>
                          <a:cs typeface="Arial" panose="020B0604020202020204" pitchFamily="34" charset="0"/>
                        </a:rPr>
                        <a:t>+ </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1.51</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-3</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Ca</a:t>
                      </a:r>
                      <a:r>
                        <a:rPr lang="en-US" sz="2000" u="none" strike="noStrike" baseline="30000" dirty="0">
                          <a:latin typeface="Arial" panose="020B0604020202020204" pitchFamily="34" charset="0"/>
                          <a:cs typeface="Arial" panose="020B0604020202020204" pitchFamily="34" charset="0"/>
                        </a:rPr>
                        <a:t>2</a:t>
                      </a:r>
                      <a:r>
                        <a:rPr lang="en-US" sz="2000" u="none" strike="noStrike" baseline="30000" dirty="0" smtClean="0">
                          <a:latin typeface="Arial" panose="020B0604020202020204" pitchFamily="34" charset="0"/>
                          <a:cs typeface="Arial" panose="020B0604020202020204" pitchFamily="34" charset="0"/>
                        </a:rPr>
                        <a:t>+ </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5.25</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-1</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5.25</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-1</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Mg</a:t>
                      </a:r>
                      <a:r>
                        <a:rPr lang="en-US" sz="2000" u="none" strike="noStrike" baseline="30000" dirty="0">
                          <a:latin typeface="Arial" panose="020B0604020202020204" pitchFamily="34" charset="0"/>
                          <a:cs typeface="Arial" panose="020B0604020202020204" pitchFamily="34" charset="0"/>
                        </a:rPr>
                        <a:t>2</a:t>
                      </a:r>
                      <a:r>
                        <a:rPr lang="en-US" sz="2000" u="none" strike="noStrike" baseline="30000" dirty="0" smtClean="0">
                          <a:latin typeface="Arial" panose="020B0604020202020204" pitchFamily="34" charset="0"/>
                          <a:cs typeface="Arial" panose="020B0604020202020204" pitchFamily="34" charset="0"/>
                        </a:rPr>
                        <a:t>+</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1.69</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1.26</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-1</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1.26</a:t>
                      </a:r>
                      <a:r>
                        <a:rPr lang="en-US" sz="2000" dirty="0" smtClean="0">
                          <a:effectLst/>
                          <a:latin typeface="Arial" panose="020B0604020202020204" pitchFamily="34" charset="0"/>
                          <a:cs typeface="Arial" panose="020B0604020202020204" pitchFamily="34" charset="0"/>
                        </a:rPr>
                        <a:t>×10</a:t>
                      </a:r>
                      <a:r>
                        <a:rPr lang="en-US" sz="2000" baseline="30000" dirty="0" smtClean="0">
                          <a:effectLst/>
                          <a:latin typeface="Arial" panose="020B0604020202020204" pitchFamily="34" charset="0"/>
                          <a:cs typeface="Arial" panose="020B0604020202020204" pitchFamily="34" charset="0"/>
                        </a:rPr>
                        <a:t>-1</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4039">
                <a:tc>
                  <a:txBody>
                    <a:bodyPr/>
                    <a:lstStyle/>
                    <a:p>
                      <a:pPr algn="ctr" fontAlgn="b"/>
                      <a:r>
                        <a:rPr lang="en-US" sz="2000" u="none" strike="noStrike" dirty="0">
                          <a:latin typeface="Arial" panose="020B0604020202020204" pitchFamily="34" charset="0"/>
                          <a:cs typeface="Arial" panose="020B0604020202020204" pitchFamily="34" charset="0"/>
                        </a:rPr>
                        <a:t>Na</a:t>
                      </a:r>
                      <a:r>
                        <a:rPr lang="en-US" sz="2000" u="none" strike="noStrike" baseline="30000" dirty="0" smtClean="0">
                          <a:latin typeface="Arial" panose="020B0604020202020204" pitchFamily="34" charset="0"/>
                          <a:cs typeface="Arial" panose="020B0604020202020204" pitchFamily="34" charset="0"/>
                        </a:rPr>
                        <a:t>+ </a:t>
                      </a:r>
                      <a:r>
                        <a:rPr lang="en-US" sz="2000" u="none" strike="noStrike" baseline="0" dirty="0" smtClean="0">
                          <a:latin typeface="Arial" panose="020B0604020202020204" pitchFamily="34" charset="0"/>
                          <a:cs typeface="Arial" panose="020B0604020202020204" pitchFamily="34" charset="0"/>
                        </a:rPr>
                        <a:t>(mol/L)</a:t>
                      </a:r>
                      <a:endParaRPr lang="en-US" sz="2000" b="0" i="0" u="none" strike="noStrike" baseline="30000"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a:latin typeface="Arial" panose="020B0604020202020204" pitchFamily="34" charset="0"/>
                          <a:cs typeface="Arial" panose="020B0604020202020204" pitchFamily="34" charset="0"/>
                        </a:rPr>
                        <a:t>0</a:t>
                      </a:r>
                      <a:endParaRPr lang="en-US" sz="2000" b="0" i="0" u="none" strike="noStrike">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5.08</a:t>
                      </a:r>
                      <a:endParaRPr lang="en-US" sz="2000" b="0" u="none" strike="noStrike" dirty="0" smtClean="0">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latin typeface="Arial" panose="020B0604020202020204" pitchFamily="34" charset="0"/>
                          <a:cs typeface="Arial" panose="020B0604020202020204" pitchFamily="34" charset="0"/>
                        </a:rPr>
                        <a:t>0</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3.12</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smtClean="0">
                          <a:latin typeface="Arial" panose="020B0604020202020204" pitchFamily="34" charset="0"/>
                          <a:cs typeface="Arial" panose="020B0604020202020204" pitchFamily="34" charset="0"/>
                        </a:rPr>
                        <a:t>3.12</a:t>
                      </a:r>
                      <a:endParaRPr lang="en-US" sz="2000" b="0" i="0" u="none" strike="noStrike" dirty="0">
                        <a:solidFill>
                          <a:srgbClr val="000000"/>
                        </a:solidFill>
                        <a:latin typeface="Arial" panose="020B0604020202020204" pitchFamily="34" charset="0"/>
                        <a:cs typeface="Arial" panose="020B060402020202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1503724946"/>
              </p:ext>
            </p:extLst>
          </p:nvPr>
        </p:nvGraphicFramePr>
        <p:xfrm>
          <a:off x="3506874" y="1475009"/>
          <a:ext cx="5637125" cy="2755347"/>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fld id="{1AF77992-3F82-4E3F-B8F1-295D05081C19}" type="slidenum">
              <a:rPr lang="en-US" smtClean="0"/>
              <a:t>30</a:t>
            </a:fld>
            <a:endParaRPr lang="en-US"/>
          </a:p>
        </p:txBody>
      </p:sp>
    </p:spTree>
    <p:extLst>
      <p:ext uri="{BB962C8B-B14F-4D97-AF65-F5344CB8AC3E}">
        <p14:creationId xmlns:p14="http://schemas.microsoft.com/office/powerpoint/2010/main" val="27687080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53574"/>
            <a:ext cx="6139544" cy="1143000"/>
          </a:xfrm>
        </p:spPr>
        <p:txBody>
          <a:bodyPr>
            <a:normAutofit/>
          </a:bodyPr>
          <a:lstStyle/>
          <a:p>
            <a:r>
              <a:rPr lang="en-US" sz="3400" b="1" dirty="0" smtClean="0"/>
              <a:t>Adsorption Reduction per Unit </a:t>
            </a:r>
            <a:r>
              <a:rPr lang="en-US" sz="3400" b="1" dirty="0" err="1" smtClean="0"/>
              <a:t>Cations</a:t>
            </a:r>
            <a:r>
              <a:rPr lang="en-US" sz="3400" b="1" dirty="0" smtClean="0"/>
              <a:t> Concentration-1</a:t>
            </a:r>
            <a:endParaRPr lang="en-US" sz="3400" b="1" dirty="0"/>
          </a:p>
        </p:txBody>
      </p:sp>
      <mc:AlternateContent xmlns:mc="http://schemas.openxmlformats.org/markup-compatibility/2006" xmlns:a14="http://schemas.microsoft.com/office/drawing/2010/main">
        <mc:Choice Requires="a14">
          <p:sp>
            <p:nvSpPr>
              <p:cNvPr id="8" name="TextBox 7"/>
              <p:cNvSpPr txBox="1"/>
              <p:nvPr/>
            </p:nvSpPr>
            <p:spPr>
              <a:xfrm>
                <a:off x="0" y="1266913"/>
                <a:ext cx="7767377" cy="1141403"/>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Adsorption Reduction per unit </a:t>
                </a:r>
                <a:r>
                  <a:rPr lang="en-US" sz="2200" dirty="0" err="1" smtClean="0">
                    <a:latin typeface="Arial" panose="020B0604020202020204" pitchFamily="34" charset="0"/>
                    <a:cs typeface="Arial" panose="020B0604020202020204" pitchFamily="34" charset="0"/>
                  </a:rPr>
                  <a:t>cation</a:t>
                </a:r>
                <a:r>
                  <a:rPr lang="en-US" sz="2200" dirty="0" smtClean="0">
                    <a:latin typeface="Arial" panose="020B0604020202020204" pitchFamily="34" charset="0"/>
                    <a:cs typeface="Arial" panose="020B0604020202020204" pitchFamily="34" charset="0"/>
                  </a:rPr>
                  <a:t> (</a:t>
                </a:r>
                <a14:m>
                  <m:oMath xmlns:m="http://schemas.openxmlformats.org/officeDocument/2006/math">
                    <m:r>
                      <a:rPr lang="en-US" sz="2400" i="1">
                        <a:latin typeface="Cambria Math"/>
                      </a:rPr>
                      <m:t>𝐴𝑅</m:t>
                    </m:r>
                  </m:oMath>
                </a14:m>
                <a:r>
                  <a:rPr lang="en-US" sz="2200" dirty="0" smtClean="0">
                    <a:latin typeface="Arial" panose="020B0604020202020204" pitchFamily="34" charset="0"/>
                    <a:cs typeface="Arial" panose="020B0604020202020204" pitchFamily="34" charset="0"/>
                  </a:rPr>
                  <a:t>) concentration is defined as following Equation:</a:t>
                </a:r>
              </a:p>
            </p:txBody>
          </p:sp>
        </mc:Choice>
        <mc:Fallback xmlns="">
          <p:sp>
            <p:nvSpPr>
              <p:cNvPr id="8" name="TextBox 7"/>
              <p:cNvSpPr txBox="1">
                <a:spLocks noRot="1" noChangeAspect="1" noMove="1" noResize="1" noEditPoints="1" noAdjustHandles="1" noChangeArrowheads="1" noChangeShapeType="1" noTextEdit="1"/>
              </p:cNvSpPr>
              <p:nvPr/>
            </p:nvSpPr>
            <p:spPr>
              <a:xfrm>
                <a:off x="0" y="1266913"/>
                <a:ext cx="7767377" cy="1141403"/>
              </a:xfrm>
              <a:prstGeom prst="rect">
                <a:avLst/>
              </a:prstGeom>
              <a:blipFill rotWithShape="1">
                <a:blip r:embed="rId3"/>
                <a:stretch>
                  <a:fillRect l="-785" r="-863" b="-4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1477100" y="2633782"/>
                <a:ext cx="5265352" cy="7952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200" i="1" smtClean="0">
                          <a:latin typeface="Cambria Math"/>
                        </a:rPr>
                        <m:t>𝐴𝑅</m:t>
                      </m:r>
                      <m:r>
                        <a:rPr lang="en-US" sz="2200" i="1" smtClean="0">
                          <a:latin typeface="Cambria Math"/>
                        </a:rPr>
                        <m:t>=</m:t>
                      </m:r>
                      <m:f>
                        <m:fPr>
                          <m:ctrlPr>
                            <a:rPr lang="en-US" sz="2200" i="1">
                              <a:latin typeface="Cambria Math"/>
                            </a:rPr>
                          </m:ctrlPr>
                        </m:fPr>
                        <m:num>
                          <m:r>
                            <a:rPr lang="en-US" sz="2200" i="1">
                              <a:latin typeface="Cambria Math"/>
                            </a:rPr>
                            <m:t>𝐴𝑑𝑠𝑜𝑟𝑝𝑡𝑖𝑜𝑛</m:t>
                          </m:r>
                          <m:r>
                            <a:rPr lang="en-US" sz="2200" i="1">
                              <a:latin typeface="Cambria Math"/>
                            </a:rPr>
                            <m:t> </m:t>
                          </m:r>
                          <m:r>
                            <a:rPr lang="en-US" sz="2200" i="1">
                              <a:latin typeface="Cambria Math"/>
                            </a:rPr>
                            <m:t>𝑅𝑒𝑑𝑢𝑐𝑡𝑖𝑜𝑛</m:t>
                          </m:r>
                          <m:r>
                            <a:rPr lang="en-US" sz="2200" i="1">
                              <a:latin typeface="Cambria Math"/>
                            </a:rPr>
                            <m:t> </m:t>
                          </m:r>
                          <m:r>
                            <a:rPr lang="en-US" sz="2200" i="1">
                              <a:latin typeface="Cambria Math"/>
                            </a:rPr>
                            <m:t>𝑏𝑦</m:t>
                          </m:r>
                          <m:r>
                            <a:rPr lang="en-US" sz="2200" i="1">
                              <a:latin typeface="Cambria Math"/>
                            </a:rPr>
                            <m:t> </m:t>
                          </m:r>
                          <m:r>
                            <a:rPr lang="en-US" sz="2200" b="0" i="1" smtClean="0">
                              <a:latin typeface="Cambria Math"/>
                            </a:rPr>
                            <m:t>𝐶𝑎𝑡</m:t>
                          </m:r>
                          <m:r>
                            <a:rPr lang="en-US" sz="2200" i="1">
                              <a:latin typeface="Cambria Math"/>
                            </a:rPr>
                            <m:t>𝑖𝑜𝑛</m:t>
                          </m:r>
                          <m:r>
                            <a:rPr lang="en-US" sz="2200" b="0" i="1" smtClean="0">
                              <a:latin typeface="Cambria Math"/>
                            </a:rPr>
                            <m:t> </m:t>
                          </m:r>
                          <m:r>
                            <a:rPr lang="en-US" sz="2200" b="0" i="1" smtClean="0">
                              <a:latin typeface="Cambria Math"/>
                            </a:rPr>
                            <m:t>𝐴</m:t>
                          </m:r>
                        </m:num>
                        <m:den>
                          <m:r>
                            <a:rPr lang="en-US" sz="2200" i="1">
                              <a:latin typeface="Cambria Math"/>
                            </a:rPr>
                            <m:t>𝑐𝑜𝑛𝑐𝑒𝑛𝑡𝑟𝑎𝑡𝑖𝑜𝑛</m:t>
                          </m:r>
                          <m:r>
                            <a:rPr lang="en-US" sz="2200" b="0" i="1" smtClean="0">
                              <a:latin typeface="Cambria Math"/>
                            </a:rPr>
                            <m:t> </m:t>
                          </m:r>
                          <m:r>
                            <a:rPr lang="en-US" sz="2200" b="0" i="1" smtClean="0">
                              <a:latin typeface="Cambria Math"/>
                            </a:rPr>
                            <m:t>𝑜𝑓</m:t>
                          </m:r>
                          <m:r>
                            <a:rPr lang="en-US" sz="2200" b="0" i="1" smtClean="0">
                              <a:latin typeface="Cambria Math"/>
                            </a:rPr>
                            <m:t> </m:t>
                          </m:r>
                          <m:r>
                            <a:rPr lang="en-US" sz="2200" b="0" i="1" smtClean="0">
                              <a:latin typeface="Cambria Math"/>
                            </a:rPr>
                            <m:t>𝐶𝑎𝑡𝑖𝑜𝑛</m:t>
                          </m:r>
                          <m:r>
                            <a:rPr lang="en-US" sz="2200" b="0" i="1" smtClean="0">
                              <a:latin typeface="Cambria Math"/>
                            </a:rPr>
                            <m:t> </m:t>
                          </m:r>
                          <m:r>
                            <a:rPr lang="en-US" sz="2200" b="0" i="1" smtClean="0">
                              <a:latin typeface="Cambria Math"/>
                            </a:rPr>
                            <m:t>𝐴</m:t>
                          </m:r>
                          <m:r>
                            <a:rPr lang="en-US" sz="2200" i="1">
                              <a:latin typeface="Cambria Math"/>
                            </a:rPr>
                            <m:t> (</m:t>
                          </m:r>
                          <m:d>
                            <m:dPr>
                              <m:begChr m:val="["/>
                              <m:endChr m:val="]"/>
                              <m:ctrlPr>
                                <a:rPr lang="en-US" sz="2200" i="1">
                                  <a:latin typeface="Cambria Math"/>
                                </a:rPr>
                              </m:ctrlPr>
                            </m:dPr>
                            <m:e>
                              <m:r>
                                <a:rPr lang="en-US" sz="2200" b="0" i="1" smtClean="0">
                                  <a:latin typeface="Cambria Math"/>
                                </a:rPr>
                                <m:t>𝐴</m:t>
                              </m:r>
                            </m:e>
                          </m:d>
                          <m:r>
                            <a:rPr lang="en-US" sz="2200" i="1">
                              <a:latin typeface="Cambria Math"/>
                            </a:rPr>
                            <m:t>)</m:t>
                          </m:r>
                        </m:den>
                      </m:f>
                    </m:oMath>
                  </m:oMathPara>
                </a14:m>
                <a:endParaRPr lang="en-US" sz="2200" dirty="0"/>
              </a:p>
            </p:txBody>
          </p:sp>
        </mc:Choice>
        <mc:Fallback xmlns="">
          <p:sp>
            <p:nvSpPr>
              <p:cNvPr id="6" name="Rectangle 5"/>
              <p:cNvSpPr>
                <a:spLocks noRot="1" noChangeAspect="1" noMove="1" noResize="1" noEditPoints="1" noAdjustHandles="1" noChangeArrowheads="1" noChangeShapeType="1" noTextEdit="1"/>
              </p:cNvSpPr>
              <p:nvPr/>
            </p:nvSpPr>
            <p:spPr>
              <a:xfrm>
                <a:off x="1477100" y="2633782"/>
                <a:ext cx="5265352" cy="795218"/>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50725" y="3549580"/>
                <a:ext cx="8732018" cy="2785378"/>
              </a:xfrm>
              <a:prstGeom prst="rect">
                <a:avLst/>
              </a:prstGeom>
            </p:spPr>
            <p:txBody>
              <a:bodyPr wrap="square">
                <a:spAutoFit/>
              </a:bodyPr>
              <a:lstStyle/>
              <a:p>
                <a:pPr marL="285750" indent="-285750">
                  <a:lnSpc>
                    <a:spcPct val="150000"/>
                  </a:lnSpc>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Adsorption on </a:t>
                </a:r>
                <a:r>
                  <a:rPr lang="en-US" sz="2200" b="1" dirty="0" smtClean="0">
                    <a:solidFill>
                      <a:srgbClr val="FF0000"/>
                    </a:solidFill>
                    <a:latin typeface="Arial" panose="020B0604020202020204" pitchFamily="34" charset="0"/>
                    <a:cs typeface="Arial" panose="020B0604020202020204" pitchFamily="34" charset="0"/>
                  </a:rPr>
                  <a:t>Silica</a:t>
                </a:r>
                <a:r>
                  <a:rPr lang="en-US" sz="2200" dirty="0" smtClean="0">
                    <a:latin typeface="Arial" panose="020B0604020202020204" pitchFamily="34" charset="0"/>
                    <a:cs typeface="Arial" panose="020B0604020202020204" pitchFamily="34" charset="0"/>
                  </a:rPr>
                  <a:t> is used to investigate the influence of </a:t>
                </a:r>
                <a:r>
                  <a:rPr lang="en-US" sz="2200" dirty="0" err="1" smtClean="0">
                    <a:latin typeface="Arial" panose="020B0604020202020204" pitchFamily="34" charset="0"/>
                    <a:cs typeface="Arial" panose="020B0604020202020204" pitchFamily="34" charset="0"/>
                  </a:rPr>
                  <a:t>cations</a:t>
                </a:r>
                <a:r>
                  <a:rPr lang="en-US" sz="2200" dirty="0" smtClean="0">
                    <a:latin typeface="Arial" panose="020B0604020202020204" pitchFamily="34" charset="0"/>
                    <a:cs typeface="Arial" panose="020B0604020202020204" pitchFamily="34" charset="0"/>
                  </a:rPr>
                  <a:t> type.</a:t>
                </a:r>
              </a:p>
              <a:p>
                <a:pPr marL="285750" indent="-285750">
                  <a:lnSpc>
                    <a:spcPct val="150000"/>
                  </a:lnSpc>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Adsorption in </a:t>
                </a:r>
                <a:r>
                  <a:rPr lang="en-US" sz="2200" b="1" dirty="0" err="1" smtClean="0">
                    <a:latin typeface="Arial" panose="020B0604020202020204" pitchFamily="34" charset="0"/>
                    <a:cs typeface="Arial" panose="020B0604020202020204" pitchFamily="34" charset="0"/>
                  </a:rPr>
                  <a:t>NaCl</a:t>
                </a:r>
                <a:r>
                  <a:rPr lang="en-US" sz="2200" b="1" dirty="0" smtClean="0">
                    <a:latin typeface="Arial" panose="020B0604020202020204" pitchFamily="34" charset="0"/>
                    <a:cs typeface="Arial" panose="020B0604020202020204" pitchFamily="34" charset="0"/>
                  </a:rPr>
                  <a:t> solution </a:t>
                </a:r>
                <a:r>
                  <a:rPr lang="en-US" sz="2200" dirty="0" smtClean="0">
                    <a:latin typeface="Arial" panose="020B0604020202020204" pitchFamily="34" charset="0"/>
                    <a:cs typeface="Arial" panose="020B0604020202020204" pitchFamily="34" charset="0"/>
                  </a:rPr>
                  <a:t>is used as a reference for </a:t>
                </a:r>
                <a:r>
                  <a:rPr lang="en-US" sz="2200" b="1" dirty="0" smtClean="0">
                    <a:latin typeface="Arial" panose="020B0604020202020204" pitchFamily="34" charset="0"/>
                    <a:cs typeface="Arial" panose="020B0604020202020204" pitchFamily="34" charset="0"/>
                  </a:rPr>
                  <a:t>zero adsorption reduction</a:t>
                </a:r>
                <a:r>
                  <a:rPr lang="en-US" sz="2200" dirty="0" smtClean="0">
                    <a:latin typeface="Arial" panose="020B0604020202020204" pitchFamily="34" charset="0"/>
                    <a:cs typeface="Arial" panose="020B0604020202020204" pitchFamily="34" charset="0"/>
                  </a:rPr>
                  <a:t>, </a:t>
                </a:r>
                <a:r>
                  <a:rPr lang="en-US" sz="2200" i="1" dirty="0" smtClean="0">
                    <a:latin typeface="Arial" panose="020B0604020202020204" pitchFamily="34" charset="0"/>
                    <a:cs typeface="Arial" panose="020B0604020202020204" pitchFamily="34" charset="0"/>
                  </a:rPr>
                  <a:t>i.e.</a:t>
                </a:r>
                <a:r>
                  <a:rPr lang="en-US" sz="2200" dirty="0" smtClean="0">
                    <a:latin typeface="Arial" panose="020B0604020202020204" pitchFamily="34" charset="0"/>
                    <a:cs typeface="Arial" panose="020B0604020202020204" pitchFamily="34" charset="0"/>
                  </a:rPr>
                  <a:t>, </a:t>
                </a:r>
                <a14:m>
                  <m:oMath xmlns:m="http://schemas.openxmlformats.org/officeDocument/2006/math">
                    <m:r>
                      <a:rPr lang="en-US" sz="2200" i="1">
                        <a:latin typeface="Cambria Math"/>
                      </a:rPr>
                      <m:t>𝐴𝑅</m:t>
                    </m:r>
                    <m:d>
                      <m:dPr>
                        <m:ctrlPr>
                          <a:rPr lang="en-US" sz="2200" i="1">
                            <a:latin typeface="Cambria Math"/>
                          </a:rPr>
                        </m:ctrlPr>
                      </m:dPr>
                      <m:e>
                        <m:sSup>
                          <m:sSupPr>
                            <m:ctrlPr>
                              <a:rPr lang="en-US" sz="2200" i="1">
                                <a:latin typeface="Cambria Math"/>
                              </a:rPr>
                            </m:ctrlPr>
                          </m:sSupPr>
                          <m:e>
                            <m:r>
                              <a:rPr lang="en-US" sz="2200" b="0" i="1" smtClean="0">
                                <a:latin typeface="Cambria Math"/>
                              </a:rPr>
                              <m:t>𝑁𝑎</m:t>
                            </m:r>
                          </m:e>
                          <m:sup>
                            <m:r>
                              <a:rPr lang="en-US" sz="2200" i="1">
                                <a:latin typeface="Cambria Math"/>
                              </a:rPr>
                              <m:t>+</m:t>
                            </m:r>
                          </m:sup>
                        </m:sSup>
                      </m:e>
                    </m:d>
                    <m:r>
                      <a:rPr lang="en-US" sz="2200" b="0" i="1" smtClean="0">
                        <a:latin typeface="Cambria Math"/>
                      </a:rPr>
                      <m:t>=0</m:t>
                    </m:r>
                  </m:oMath>
                </a14:m>
                <a:r>
                  <a:rPr lang="en-US" sz="2200" dirty="0" smtClean="0">
                    <a:latin typeface="Arial" panose="020B0604020202020204" pitchFamily="34" charset="0"/>
                    <a:cs typeface="Arial" panose="020B0604020202020204" pitchFamily="34" charset="0"/>
                  </a:rPr>
                  <a:t>, because of the same ionic strength as other electrolyte.</a:t>
                </a:r>
              </a:p>
            </p:txBody>
          </p:sp>
        </mc:Choice>
        <mc:Fallback xmlns="">
          <p:sp>
            <p:nvSpPr>
              <p:cNvPr id="9" name="Rectangle 8"/>
              <p:cNvSpPr>
                <a:spLocks noRot="1" noChangeAspect="1" noMove="1" noResize="1" noEditPoints="1" noAdjustHandles="1" noChangeArrowheads="1" noChangeShapeType="1" noTextEdit="1"/>
              </p:cNvSpPr>
              <p:nvPr/>
            </p:nvSpPr>
            <p:spPr>
              <a:xfrm>
                <a:off x="150725" y="3549580"/>
                <a:ext cx="8732018" cy="2785378"/>
              </a:xfrm>
              <a:prstGeom prst="rect">
                <a:avLst/>
              </a:prstGeom>
              <a:blipFill rotWithShape="1">
                <a:blip r:embed="rId5"/>
                <a:stretch>
                  <a:fillRect l="-768" b="-1313"/>
                </a:stretch>
              </a:blipFill>
            </p:spPr>
            <p:txBody>
              <a:bodyPr/>
              <a:lstStyle/>
              <a:p>
                <a:r>
                  <a:rPr lang="en-US">
                    <a:noFill/>
                  </a:rPr>
                  <a:t> </a:t>
                </a:r>
              </a:p>
            </p:txBody>
          </p:sp>
        </mc:Fallback>
      </mc:AlternateContent>
      <p:sp>
        <p:nvSpPr>
          <p:cNvPr id="2" name="Slide Number Placeholder 1"/>
          <p:cNvSpPr>
            <a:spLocks noGrp="1"/>
          </p:cNvSpPr>
          <p:nvPr>
            <p:ph type="sldNum" sz="quarter" idx="12"/>
          </p:nvPr>
        </p:nvSpPr>
        <p:spPr/>
        <p:txBody>
          <a:bodyPr/>
          <a:lstStyle/>
          <a:p>
            <a:fld id="{1AF77992-3F82-4E3F-B8F1-295D05081C19}" type="slidenum">
              <a:rPr lang="en-US" smtClean="0"/>
              <a:t>31</a:t>
            </a:fld>
            <a:endParaRPr lang="en-US"/>
          </a:p>
        </p:txBody>
      </p:sp>
    </p:spTree>
    <p:extLst>
      <p:ext uri="{BB962C8B-B14F-4D97-AF65-F5344CB8AC3E}">
        <p14:creationId xmlns:p14="http://schemas.microsoft.com/office/powerpoint/2010/main" val="1196137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53574"/>
            <a:ext cx="6139544" cy="1143000"/>
          </a:xfrm>
        </p:spPr>
        <p:txBody>
          <a:bodyPr>
            <a:normAutofit/>
          </a:bodyPr>
          <a:lstStyle/>
          <a:p>
            <a:r>
              <a:rPr lang="en-US" sz="3400" b="1" dirty="0"/>
              <a:t>Adsorption Reduction per Unit </a:t>
            </a:r>
            <a:r>
              <a:rPr lang="en-US" sz="3400" b="1" dirty="0" err="1"/>
              <a:t>Cations</a:t>
            </a:r>
            <a:r>
              <a:rPr lang="en-US" sz="3400" b="1" dirty="0"/>
              <a:t> </a:t>
            </a:r>
            <a:r>
              <a:rPr lang="en-US" sz="3400" b="1" dirty="0" smtClean="0"/>
              <a:t>Concentration-2</a:t>
            </a:r>
            <a:endParaRPr lang="en-US" sz="3400" b="1" dirty="0"/>
          </a:p>
        </p:txBody>
      </p:sp>
      <mc:AlternateContent xmlns:mc="http://schemas.openxmlformats.org/markup-compatibility/2006" xmlns:a14="http://schemas.microsoft.com/office/drawing/2010/main">
        <mc:Choice Requires="a14">
          <p:sp>
            <p:nvSpPr>
              <p:cNvPr id="8" name="TextBox 7"/>
              <p:cNvSpPr txBox="1"/>
              <p:nvPr/>
            </p:nvSpPr>
            <p:spPr>
              <a:xfrm>
                <a:off x="0" y="1387493"/>
                <a:ext cx="9144000" cy="769441"/>
              </a:xfrm>
              <a:prstGeom prst="rect">
                <a:avLst/>
              </a:prstGeom>
              <a:noFill/>
            </p:spPr>
            <p:txBody>
              <a:bodyPr wrap="square" rtlCol="0">
                <a:spAutoFit/>
              </a:bodyPr>
              <a:lstStyle/>
              <a:p>
                <a:pPr marL="285750" indent="-285750">
                  <a:spcAft>
                    <a:spcPts val="1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calculation order </a:t>
                </a:r>
                <a:r>
                  <a:rPr lang="en-US" sz="2200" dirty="0">
                    <a:latin typeface="Arial" panose="020B0604020202020204" pitchFamily="34" charset="0"/>
                    <a:cs typeface="Arial" panose="020B0604020202020204" pitchFamily="34" charset="0"/>
                  </a:rPr>
                  <a:t>is </a:t>
                </a:r>
                <a14:m>
                  <m:oMath xmlns:m="http://schemas.openxmlformats.org/officeDocument/2006/math">
                    <m:r>
                      <a:rPr lang="en-US" sz="2200" b="0" i="1">
                        <a:latin typeface="Cambria Math"/>
                      </a:rPr>
                      <m:t>𝐴𝑅</m:t>
                    </m:r>
                    <m:r>
                      <a:rPr lang="en-US" sz="2200" b="0" i="1">
                        <a:latin typeface="Cambria Math"/>
                      </a:rPr>
                      <m:t>(</m:t>
                    </m:r>
                    <m:sSup>
                      <m:sSupPr>
                        <m:ctrlPr>
                          <a:rPr lang="en-US" sz="2200" i="1">
                            <a:latin typeface="Cambria Math"/>
                          </a:rPr>
                        </m:ctrlPr>
                      </m:sSupPr>
                      <m:e>
                        <m:r>
                          <a:rPr lang="en-US" sz="2200" b="0" i="1">
                            <a:latin typeface="Cambria Math"/>
                          </a:rPr>
                          <m:t>𝑀𝑔</m:t>
                        </m:r>
                      </m:e>
                      <m:sup>
                        <m:r>
                          <a:rPr lang="en-US" sz="2200" b="0" i="1">
                            <a:latin typeface="Cambria Math"/>
                          </a:rPr>
                          <m:t>2+</m:t>
                        </m:r>
                      </m:sup>
                    </m:sSup>
                    <m:r>
                      <a:rPr lang="en-US" sz="2200" b="0" i="1">
                        <a:latin typeface="Cambria Math"/>
                      </a:rPr>
                      <m:t>)</m:t>
                    </m:r>
                  </m:oMath>
                </a14:m>
                <a:r>
                  <a:rPr lang="en-US" sz="2200" dirty="0">
                    <a:latin typeface="Arial" panose="020B0604020202020204" pitchFamily="34" charset="0"/>
                    <a:cs typeface="Arial" panose="020B0604020202020204" pitchFamily="34" charset="0"/>
                  </a:rPr>
                  <a:t>, </a:t>
                </a:r>
                <a14:m>
                  <m:oMath xmlns:m="http://schemas.openxmlformats.org/officeDocument/2006/math">
                    <m:r>
                      <a:rPr lang="en-US" sz="2200" b="0" i="1">
                        <a:latin typeface="Cambria Math"/>
                      </a:rPr>
                      <m:t>𝐴𝑅</m:t>
                    </m:r>
                    <m:r>
                      <a:rPr lang="en-US" sz="2200" b="0" i="1">
                        <a:latin typeface="Cambria Math"/>
                      </a:rPr>
                      <m:t>(</m:t>
                    </m:r>
                    <m:sSup>
                      <m:sSupPr>
                        <m:ctrlPr>
                          <a:rPr lang="en-US" sz="2200" i="1">
                            <a:latin typeface="Cambria Math"/>
                          </a:rPr>
                        </m:ctrlPr>
                      </m:sSupPr>
                      <m:e>
                        <m:r>
                          <a:rPr lang="en-US" sz="2200" b="0" i="1">
                            <a:latin typeface="Cambria Math"/>
                          </a:rPr>
                          <m:t>𝐶𝑎</m:t>
                        </m:r>
                      </m:e>
                      <m:sup>
                        <m:r>
                          <a:rPr lang="en-US" sz="2200" b="0" i="1">
                            <a:latin typeface="Cambria Math"/>
                          </a:rPr>
                          <m:t>2+</m:t>
                        </m:r>
                      </m:sup>
                    </m:sSup>
                    <m:r>
                      <a:rPr lang="en-US" sz="2200" b="0" i="1">
                        <a:latin typeface="Cambria Math"/>
                      </a:rPr>
                      <m:t>)</m:t>
                    </m:r>
                  </m:oMath>
                </a14:m>
                <a:r>
                  <a:rPr lang="en-US" sz="2200" dirty="0">
                    <a:latin typeface="Arial" panose="020B0604020202020204" pitchFamily="34" charset="0"/>
                    <a:cs typeface="Arial" panose="020B0604020202020204" pitchFamily="34" charset="0"/>
                  </a:rPr>
                  <a:t> and </a:t>
                </a:r>
                <a14:m>
                  <m:oMath xmlns:m="http://schemas.openxmlformats.org/officeDocument/2006/math">
                    <m:r>
                      <a:rPr lang="en-US" sz="2200" b="0" i="1">
                        <a:latin typeface="Cambria Math"/>
                      </a:rPr>
                      <m:t>𝐴𝑅</m:t>
                    </m:r>
                    <m:d>
                      <m:dPr>
                        <m:ctrlPr>
                          <a:rPr lang="en-US" sz="2200" i="1">
                            <a:latin typeface="Cambria Math"/>
                          </a:rPr>
                        </m:ctrlPr>
                      </m:dPr>
                      <m:e>
                        <m:sSup>
                          <m:sSupPr>
                            <m:ctrlPr>
                              <a:rPr lang="en-US" sz="2200" i="1">
                                <a:latin typeface="Cambria Math"/>
                              </a:rPr>
                            </m:ctrlPr>
                          </m:sSupPr>
                          <m:e>
                            <m:r>
                              <a:rPr lang="en-US" sz="2200" b="0" i="1">
                                <a:latin typeface="Cambria Math"/>
                              </a:rPr>
                              <m:t>𝐴𝑙</m:t>
                            </m:r>
                          </m:e>
                          <m:sup>
                            <m:r>
                              <a:rPr lang="en-US" sz="2200" b="0" i="1">
                                <a:latin typeface="Cambria Math"/>
                              </a:rPr>
                              <m:t>3+</m:t>
                            </m:r>
                          </m:sup>
                        </m:sSup>
                      </m:e>
                    </m:d>
                  </m:oMath>
                </a14:m>
                <a:r>
                  <a:rPr lang="en-US" sz="2200" dirty="0">
                    <a:latin typeface="Arial" panose="020B0604020202020204" pitchFamily="34" charset="0"/>
                    <a:cs typeface="Arial" panose="020B0604020202020204" pitchFamily="34" charset="0"/>
                  </a:rPr>
                  <a:t>, by using the adsorption in MgCl</a:t>
                </a:r>
                <a:r>
                  <a:rPr lang="en-US" sz="2200" baseline="-25000" dirty="0">
                    <a:latin typeface="Arial" panose="020B0604020202020204" pitchFamily="34" charset="0"/>
                    <a:cs typeface="Arial" panose="020B0604020202020204" pitchFamily="34" charset="0"/>
                  </a:rPr>
                  <a:t>2</a:t>
                </a:r>
                <a:r>
                  <a:rPr lang="en-US" sz="2200" dirty="0">
                    <a:latin typeface="Arial" panose="020B0604020202020204" pitchFamily="34" charset="0"/>
                    <a:cs typeface="Arial" panose="020B0604020202020204" pitchFamily="34" charset="0"/>
                  </a:rPr>
                  <a:t>, brine and brine with AlCl</a:t>
                </a:r>
                <a:r>
                  <a:rPr lang="en-US" sz="2200" baseline="-25000" dirty="0">
                    <a:latin typeface="Arial" panose="020B0604020202020204" pitchFamily="34" charset="0"/>
                    <a:cs typeface="Arial" panose="020B0604020202020204" pitchFamily="34" charset="0"/>
                  </a:rPr>
                  <a:t>3.</a:t>
                </a:r>
                <a:endParaRPr lang="en-US" sz="22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1387493"/>
                <a:ext cx="9144000" cy="769441"/>
              </a:xfrm>
              <a:prstGeom prst="rect">
                <a:avLst/>
              </a:prstGeom>
              <a:blipFill rotWithShape="1">
                <a:blip r:embed="rId3"/>
                <a:stretch>
                  <a:fillRect l="-667" t="-3968" b="-158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50724" y="2364860"/>
                <a:ext cx="8430567" cy="66870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𝐴𝑅</m:t>
                      </m:r>
                      <m:d>
                        <m:dPr>
                          <m:ctrlPr>
                            <a:rPr lang="en-US" i="1">
                              <a:latin typeface="Cambria Math"/>
                            </a:rPr>
                          </m:ctrlPr>
                        </m:dPr>
                        <m:e>
                          <m:sSup>
                            <m:sSupPr>
                              <m:ctrlPr>
                                <a:rPr lang="en-US" i="1">
                                  <a:latin typeface="Cambria Math"/>
                                </a:rPr>
                              </m:ctrlPr>
                            </m:sSupPr>
                            <m:e>
                              <m:r>
                                <a:rPr lang="en-US" i="1">
                                  <a:latin typeface="Cambria Math"/>
                                </a:rPr>
                                <m:t>𝑀𝑔</m:t>
                              </m:r>
                            </m:e>
                            <m:sup>
                              <m:r>
                                <a:rPr lang="en-US" i="1">
                                  <a:latin typeface="Cambria Math"/>
                                </a:rPr>
                                <m:t>2+</m:t>
                              </m:r>
                            </m:sup>
                          </m:sSup>
                        </m:e>
                      </m:d>
                      <m:r>
                        <a:rPr lang="en-US" b="0" i="1" smtClean="0">
                          <a:latin typeface="Cambria Math"/>
                        </a:rPr>
                        <m:t>=</m:t>
                      </m:r>
                      <m:f>
                        <m:fPr>
                          <m:ctrlPr>
                            <a:rPr lang="en-US" b="0" i="1" smtClean="0">
                              <a:latin typeface="Cambria Math"/>
                            </a:rPr>
                          </m:ctrlPr>
                        </m:fPr>
                        <m:num>
                          <m:r>
                            <a:rPr lang="en-US" b="0" i="1" smtClean="0">
                              <a:latin typeface="Cambria Math"/>
                            </a:rPr>
                            <m:t>𝐴𝑑𝑠𝑜𝑟𝑝𝑡𝑖𝑜𝑛</m:t>
                          </m:r>
                          <m:r>
                            <a:rPr lang="en-US" b="0" i="1" smtClean="0">
                              <a:latin typeface="Cambria Math"/>
                            </a:rPr>
                            <m:t> </m:t>
                          </m:r>
                          <m:r>
                            <a:rPr lang="en-US" b="0" i="1" smtClean="0">
                              <a:latin typeface="Cambria Math"/>
                            </a:rPr>
                            <m:t>𝐷𝑖𝑓𝑓𝑒𝑟𝑒𝑛𝑐𝑒</m:t>
                          </m:r>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𝑁𝑎𝐶𝑙</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𝑀𝑔𝐶</m:t>
                          </m:r>
                          <m:sSub>
                            <m:sSubPr>
                              <m:ctrlPr>
                                <a:rPr lang="en-US" b="0" i="1" smtClean="0">
                                  <a:latin typeface="Cambria Math"/>
                                </a:rPr>
                              </m:ctrlPr>
                            </m:sSubPr>
                            <m:e>
                              <m:r>
                                <a:rPr lang="en-US" b="0" i="1" smtClean="0">
                                  <a:latin typeface="Cambria Math"/>
                                </a:rPr>
                                <m:t>𝑙</m:t>
                              </m:r>
                            </m:e>
                            <m:sub>
                              <m:r>
                                <a:rPr lang="en-US" b="0" i="1" smtClean="0">
                                  <a:latin typeface="Cambria Math"/>
                                </a:rPr>
                                <m:t>2</m:t>
                              </m:r>
                            </m:sub>
                          </m:sSub>
                        </m:num>
                        <m:den>
                          <m:d>
                            <m:dPr>
                              <m:begChr m:val="["/>
                              <m:endChr m:val="]"/>
                              <m:ctrlPr>
                                <a:rPr lang="en-US" b="0" i="1" smtClean="0">
                                  <a:latin typeface="Cambria Math"/>
                                </a:rPr>
                              </m:ctrlPr>
                            </m:dPr>
                            <m:e>
                              <m:sSup>
                                <m:sSupPr>
                                  <m:ctrlPr>
                                    <a:rPr lang="en-US" i="1">
                                      <a:latin typeface="Cambria Math"/>
                                    </a:rPr>
                                  </m:ctrlPr>
                                </m:sSupPr>
                                <m:e>
                                  <m:r>
                                    <a:rPr lang="en-US" i="1">
                                      <a:latin typeface="Cambria Math"/>
                                    </a:rPr>
                                    <m:t>𝑀𝑔</m:t>
                                  </m:r>
                                </m:e>
                                <m:sup>
                                  <m:r>
                                    <a:rPr lang="en-US" i="1">
                                      <a:latin typeface="Cambria Math"/>
                                    </a:rPr>
                                    <m:t>2+</m:t>
                                  </m:r>
                                </m:sup>
                              </m:sSup>
                            </m:e>
                          </m:d>
                          <m:r>
                            <a:rPr lang="en-US" b="0" i="1" smtClean="0">
                              <a:latin typeface="Cambria Math"/>
                            </a:rPr>
                            <m:t> </m:t>
                          </m:r>
                          <m:r>
                            <a:rPr lang="en-US" b="0" i="1" smtClean="0">
                              <a:latin typeface="Cambria Math"/>
                            </a:rPr>
                            <m:t>𝑖𝑛</m:t>
                          </m:r>
                          <m:r>
                            <a:rPr lang="en-US" b="0" i="1" smtClean="0">
                              <a:latin typeface="Cambria Math"/>
                            </a:rPr>
                            <m:t> </m:t>
                          </m:r>
                          <m:r>
                            <a:rPr lang="en-US" i="1">
                              <a:latin typeface="Cambria Math"/>
                            </a:rPr>
                            <m:t>𝑀𝑔𝐶</m:t>
                          </m:r>
                          <m:sSub>
                            <m:sSubPr>
                              <m:ctrlPr>
                                <a:rPr lang="en-US" i="1">
                                  <a:latin typeface="Cambria Math"/>
                                </a:rPr>
                              </m:ctrlPr>
                            </m:sSubPr>
                            <m:e>
                              <m:r>
                                <a:rPr lang="en-US" i="1">
                                  <a:latin typeface="Cambria Math"/>
                                </a:rPr>
                                <m:t>𝑙</m:t>
                              </m:r>
                            </m:e>
                            <m:sub>
                              <m:r>
                                <a:rPr lang="en-US" i="1">
                                  <a:latin typeface="Cambria Math"/>
                                </a:rPr>
                                <m:t>2</m:t>
                              </m:r>
                            </m:sub>
                          </m:sSub>
                          <m:r>
                            <a:rPr lang="en-US" b="0" i="1" smtClean="0">
                              <a:latin typeface="Cambria Math"/>
                            </a:rPr>
                            <m:t> </m:t>
                          </m:r>
                          <m:r>
                            <a:rPr lang="en-US" b="0" i="1" smtClean="0">
                              <a:latin typeface="Cambria Math"/>
                            </a:rPr>
                            <m:t>𝑠𝑜𝑙𝑢𝑡𝑖𝑜𝑛</m:t>
                          </m:r>
                        </m:den>
                      </m:f>
                    </m:oMath>
                  </m:oMathPara>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150724" y="2364860"/>
                <a:ext cx="8430567" cy="66870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110530" y="3548382"/>
                <a:ext cx="8772211" cy="9741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𝐴𝑅</m:t>
                      </m:r>
                      <m:d>
                        <m:dPr>
                          <m:ctrlPr>
                            <a:rPr lang="en-US" i="1">
                              <a:latin typeface="Cambria Math"/>
                            </a:rPr>
                          </m:ctrlPr>
                        </m:dPr>
                        <m:e>
                          <m:sSup>
                            <m:sSupPr>
                              <m:ctrlPr>
                                <a:rPr lang="en-US" i="1">
                                  <a:latin typeface="Cambria Math"/>
                                </a:rPr>
                              </m:ctrlPr>
                            </m:sSupPr>
                            <m:e>
                              <m:r>
                                <a:rPr lang="en-US" b="0" i="1" smtClean="0">
                                  <a:latin typeface="Cambria Math"/>
                                </a:rPr>
                                <m:t>𝐶𝑎</m:t>
                              </m:r>
                            </m:e>
                            <m:sup>
                              <m:r>
                                <a:rPr lang="en-US" i="1">
                                  <a:latin typeface="Cambria Math"/>
                                </a:rPr>
                                <m:t>2+</m:t>
                              </m:r>
                            </m:sup>
                          </m:sSup>
                        </m:e>
                      </m:d>
                      <m:r>
                        <a:rPr lang="en-US" i="1">
                          <a:latin typeface="Cambria Math"/>
                        </a:rPr>
                        <m:t>=</m:t>
                      </m:r>
                      <m:f>
                        <m:fPr>
                          <m:ctrlPr>
                            <a:rPr lang="en-US" i="1">
                              <a:latin typeface="Cambria Math"/>
                            </a:rPr>
                          </m:ctrlPr>
                        </m:fPr>
                        <m:num>
                          <m:r>
                            <a:rPr lang="en-US" i="1">
                              <a:latin typeface="Cambria Math"/>
                            </a:rPr>
                            <m:t>𝐴𝑑𝑠𝑜𝑟𝑝𝑡𝑖𝑜𝑛</m:t>
                          </m:r>
                          <m:r>
                            <a:rPr lang="en-US" i="1">
                              <a:latin typeface="Cambria Math"/>
                            </a:rPr>
                            <m:t> </m:t>
                          </m:r>
                          <m:r>
                            <a:rPr lang="en-US" i="1">
                              <a:latin typeface="Cambria Math"/>
                            </a:rPr>
                            <m:t>𝐷𝑖𝑓𝑓𝑒𝑟𝑒𝑛𝑐𝑒</m:t>
                          </m:r>
                          <m:r>
                            <a:rPr lang="en-US" i="1">
                              <a:latin typeface="Cambria Math"/>
                            </a:rPr>
                            <m:t> </m:t>
                          </m:r>
                          <m:r>
                            <a:rPr lang="en-US" i="1">
                              <a:latin typeface="Cambria Math"/>
                            </a:rPr>
                            <m:t>𝑖𝑛</m:t>
                          </m:r>
                          <m:r>
                            <a:rPr lang="en-US" i="1">
                              <a:latin typeface="Cambria Math"/>
                            </a:rPr>
                            <m:t> </m:t>
                          </m:r>
                          <m:r>
                            <a:rPr lang="en-US" i="1">
                              <a:latin typeface="Cambria Math"/>
                            </a:rPr>
                            <m:t>𝑁𝑎𝐶𝑙</m:t>
                          </m:r>
                          <m:r>
                            <a:rPr lang="en-US" i="1">
                              <a:latin typeface="Cambria Math"/>
                            </a:rPr>
                            <m:t> </m:t>
                          </m:r>
                          <m:r>
                            <a:rPr lang="en-US" i="1">
                              <a:latin typeface="Cambria Math"/>
                            </a:rPr>
                            <m:t>𝑎𝑛𝑑</m:t>
                          </m:r>
                          <m:r>
                            <a:rPr lang="en-US" i="1">
                              <a:latin typeface="Cambria Math"/>
                            </a:rPr>
                            <m:t> </m:t>
                          </m:r>
                          <m:r>
                            <a:rPr lang="en-US" i="1">
                              <a:latin typeface="Cambria Math"/>
                            </a:rPr>
                            <m:t>𝑏𝑟𝑖𝑛𝑒</m:t>
                          </m:r>
                          <m:r>
                            <a:rPr lang="en-US" i="1">
                              <a:latin typeface="Cambria Math"/>
                            </a:rPr>
                            <m:t>−</m:t>
                          </m:r>
                          <m:r>
                            <a:rPr lang="en-US" i="1">
                              <a:latin typeface="Cambria Math"/>
                            </a:rPr>
                            <m:t>𝐴𝑅</m:t>
                          </m:r>
                          <m:d>
                            <m:dPr>
                              <m:ctrlPr>
                                <a:rPr lang="en-US" i="1">
                                  <a:latin typeface="Cambria Math"/>
                                </a:rPr>
                              </m:ctrlPr>
                            </m:dPr>
                            <m:e>
                              <m:sSup>
                                <m:sSupPr>
                                  <m:ctrlPr>
                                    <a:rPr lang="en-US" i="1">
                                      <a:latin typeface="Cambria Math"/>
                                    </a:rPr>
                                  </m:ctrlPr>
                                </m:sSupPr>
                                <m:e>
                                  <m:r>
                                    <a:rPr lang="en-US" i="1">
                                      <a:latin typeface="Cambria Math"/>
                                    </a:rPr>
                                    <m:t>𝑀𝑔</m:t>
                                  </m:r>
                                </m:e>
                                <m:sup>
                                  <m:r>
                                    <a:rPr lang="en-US" i="1">
                                      <a:latin typeface="Cambria Math"/>
                                    </a:rPr>
                                    <m:t>2+</m:t>
                                  </m:r>
                                </m:sup>
                              </m:sSup>
                            </m:e>
                          </m:d>
                          <m:r>
                            <a:rPr lang="en-US" i="1" smtClean="0">
                              <a:latin typeface="Cambria Math"/>
                              <a:ea typeface="Cambria Math"/>
                            </a:rPr>
                            <m:t>×</m:t>
                          </m:r>
                          <m:d>
                            <m:dPr>
                              <m:begChr m:val="["/>
                              <m:endChr m:val="]"/>
                              <m:ctrlPr>
                                <a:rPr lang="en-US" b="0" i="1" smtClean="0">
                                  <a:latin typeface="Cambria Math"/>
                                  <a:ea typeface="Cambria Math"/>
                                </a:rPr>
                              </m:ctrlPr>
                            </m:dPr>
                            <m:e>
                              <m:sSup>
                                <m:sSupPr>
                                  <m:ctrlPr>
                                    <a:rPr lang="en-US" i="1">
                                      <a:latin typeface="Cambria Math"/>
                                    </a:rPr>
                                  </m:ctrlPr>
                                </m:sSupPr>
                                <m:e>
                                  <m:r>
                                    <a:rPr lang="en-US" i="1">
                                      <a:latin typeface="Cambria Math"/>
                                    </a:rPr>
                                    <m:t>𝑀𝑔</m:t>
                                  </m:r>
                                </m:e>
                                <m:sup>
                                  <m:r>
                                    <a:rPr lang="en-US" i="1">
                                      <a:latin typeface="Cambria Math"/>
                                    </a:rPr>
                                    <m:t>2+</m:t>
                                  </m:r>
                                </m:sup>
                              </m:sSup>
                            </m:e>
                          </m:d>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𝑏𝑟𝑖𝑛𝑒</m:t>
                          </m:r>
                        </m:num>
                        <m:den>
                          <m:d>
                            <m:dPr>
                              <m:begChr m:val="["/>
                              <m:endChr m:val="]"/>
                              <m:ctrlPr>
                                <a:rPr lang="en-US" i="1">
                                  <a:latin typeface="Cambria Math"/>
                                </a:rPr>
                              </m:ctrlPr>
                            </m:dPr>
                            <m:e>
                              <m:sSup>
                                <m:sSupPr>
                                  <m:ctrlPr>
                                    <a:rPr lang="en-US" i="1">
                                      <a:latin typeface="Cambria Math"/>
                                    </a:rPr>
                                  </m:ctrlPr>
                                </m:sSupPr>
                                <m:e>
                                  <m:r>
                                    <a:rPr lang="en-US" b="0" i="1" smtClean="0">
                                      <a:latin typeface="Cambria Math"/>
                                    </a:rPr>
                                    <m:t>𝐶𝑎</m:t>
                                  </m:r>
                                </m:e>
                                <m:sup>
                                  <m:r>
                                    <a:rPr lang="en-US" i="1">
                                      <a:latin typeface="Cambria Math"/>
                                    </a:rPr>
                                    <m:t>2+</m:t>
                                  </m:r>
                                </m:sup>
                              </m:sSup>
                            </m:e>
                          </m:d>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𝑏𝑟𝑖𝑛𝑒</m:t>
                          </m:r>
                        </m:den>
                      </m:f>
                    </m:oMath>
                  </m:oMathPara>
                </a14:m>
                <a:endParaRPr lang="en-US" dirty="0"/>
              </a:p>
            </p:txBody>
          </p:sp>
        </mc:Choice>
        <mc:Fallback xmlns="">
          <p:sp>
            <p:nvSpPr>
              <p:cNvPr id="2" name="Rectangle 1"/>
              <p:cNvSpPr>
                <a:spLocks noRot="1" noChangeAspect="1" noMove="1" noResize="1" noEditPoints="1" noAdjustHandles="1" noChangeArrowheads="1" noChangeShapeType="1" noTextEdit="1"/>
              </p:cNvSpPr>
              <p:nvPr/>
            </p:nvSpPr>
            <p:spPr>
              <a:xfrm>
                <a:off x="110530" y="3548382"/>
                <a:ext cx="8772211" cy="974113"/>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90824" y="5136518"/>
                <a:ext cx="7611625" cy="69794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rPr>
                        <m:t>𝐴𝑅</m:t>
                      </m:r>
                      <m:d>
                        <m:dPr>
                          <m:ctrlPr>
                            <a:rPr lang="en-US" i="1">
                              <a:latin typeface="Cambria Math"/>
                            </a:rPr>
                          </m:ctrlPr>
                        </m:dPr>
                        <m:e>
                          <m:sSup>
                            <m:sSupPr>
                              <m:ctrlPr>
                                <a:rPr lang="en-US" i="1">
                                  <a:latin typeface="Cambria Math"/>
                                </a:rPr>
                              </m:ctrlPr>
                            </m:sSupPr>
                            <m:e>
                              <m:r>
                                <a:rPr lang="en-US" b="0" i="1" smtClean="0">
                                  <a:latin typeface="Cambria Math"/>
                                </a:rPr>
                                <m:t>𝐴𝑙</m:t>
                              </m:r>
                            </m:e>
                            <m:sup>
                              <m:r>
                                <a:rPr lang="en-US" b="0" i="1" smtClean="0">
                                  <a:latin typeface="Cambria Math"/>
                                </a:rPr>
                                <m:t>3</m:t>
                              </m:r>
                              <m:r>
                                <a:rPr lang="en-US" i="1">
                                  <a:latin typeface="Cambria Math"/>
                                </a:rPr>
                                <m:t>+</m:t>
                              </m:r>
                            </m:sup>
                          </m:sSup>
                        </m:e>
                      </m:d>
                      <m:r>
                        <a:rPr lang="en-US" i="1">
                          <a:latin typeface="Cambria Math"/>
                        </a:rPr>
                        <m:t>=</m:t>
                      </m:r>
                      <m:f>
                        <m:fPr>
                          <m:ctrlPr>
                            <a:rPr lang="en-US" i="1">
                              <a:latin typeface="Cambria Math"/>
                            </a:rPr>
                          </m:ctrlPr>
                        </m:fPr>
                        <m:num>
                          <m:r>
                            <a:rPr lang="en-US" i="1">
                              <a:latin typeface="Cambria Math"/>
                            </a:rPr>
                            <m:t>𝐴𝑑𝑠𝑜𝑟𝑝𝑡𝑖𝑜𝑛</m:t>
                          </m:r>
                          <m:r>
                            <a:rPr lang="en-US" i="1">
                              <a:latin typeface="Cambria Math"/>
                            </a:rPr>
                            <m:t> </m:t>
                          </m:r>
                          <m:r>
                            <a:rPr lang="en-US" i="1">
                              <a:latin typeface="Cambria Math"/>
                            </a:rPr>
                            <m:t>𝐷𝑖𝑓𝑓𝑒𝑟𝑒𝑛𝑐𝑒</m:t>
                          </m:r>
                          <m:r>
                            <a:rPr lang="en-US" i="1">
                              <a:latin typeface="Cambria Math"/>
                            </a:rPr>
                            <m:t> </m:t>
                          </m:r>
                          <m:r>
                            <a:rPr lang="en-US" i="1">
                              <a:latin typeface="Cambria Math"/>
                            </a:rPr>
                            <m:t>𝑖𝑛</m:t>
                          </m:r>
                          <m:r>
                            <a:rPr lang="en-US" i="1">
                              <a:latin typeface="Cambria Math"/>
                            </a:rPr>
                            <m:t> </m:t>
                          </m:r>
                          <m:r>
                            <a:rPr lang="en-US" b="0" i="1" smtClean="0">
                              <a:latin typeface="Cambria Math"/>
                            </a:rPr>
                            <m:t>𝑏𝑟𝑖𝑛𝑒</m:t>
                          </m:r>
                          <m:r>
                            <a:rPr lang="en-US" b="0" i="1" smtClean="0">
                              <a:latin typeface="Cambria Math"/>
                            </a:rPr>
                            <m:t> </m:t>
                          </m:r>
                          <m:r>
                            <a:rPr lang="en-US" b="0" i="1" smtClean="0">
                              <a:latin typeface="Cambria Math"/>
                            </a:rPr>
                            <m:t>𝑤𝑖𝑡h</m:t>
                          </m:r>
                          <m:r>
                            <a:rPr lang="en-US" b="0" i="1" smtClean="0">
                              <a:latin typeface="Cambria Math"/>
                            </a:rPr>
                            <m:t> </m:t>
                          </m:r>
                          <m:r>
                            <a:rPr lang="en-US" b="0" i="1" smtClean="0">
                              <a:latin typeface="Cambria Math"/>
                            </a:rPr>
                            <m:t>𝑎𝑛𝑑</m:t>
                          </m:r>
                          <m:r>
                            <a:rPr lang="en-US" b="0" i="1" smtClean="0">
                              <a:latin typeface="Cambria Math"/>
                            </a:rPr>
                            <m:t> </m:t>
                          </m:r>
                          <m:r>
                            <a:rPr lang="en-US" b="0" i="1" smtClean="0">
                              <a:latin typeface="Cambria Math"/>
                            </a:rPr>
                            <m:t>𝑤𝑖𝑡h𝑜𝑢𝑡</m:t>
                          </m:r>
                          <m:sSup>
                            <m:sSupPr>
                              <m:ctrlPr>
                                <a:rPr lang="en-US" i="1">
                                  <a:latin typeface="Cambria Math"/>
                                </a:rPr>
                              </m:ctrlPr>
                            </m:sSupPr>
                            <m:e>
                              <m:r>
                                <a:rPr lang="en-US" i="1">
                                  <a:latin typeface="Cambria Math"/>
                                </a:rPr>
                                <m:t>𝐴𝑙</m:t>
                              </m:r>
                            </m:e>
                            <m:sup>
                              <m:r>
                                <a:rPr lang="en-US" i="1">
                                  <a:latin typeface="Cambria Math"/>
                                </a:rPr>
                                <m:t>3+</m:t>
                              </m:r>
                            </m:sup>
                          </m:sSup>
                        </m:num>
                        <m:den>
                          <m:d>
                            <m:dPr>
                              <m:begChr m:val="["/>
                              <m:endChr m:val="]"/>
                              <m:ctrlPr>
                                <a:rPr lang="en-US" i="1">
                                  <a:latin typeface="Cambria Math"/>
                                </a:rPr>
                              </m:ctrlPr>
                            </m:dPr>
                            <m:e>
                              <m:sSup>
                                <m:sSupPr>
                                  <m:ctrlPr>
                                    <a:rPr lang="en-US" i="1">
                                      <a:latin typeface="Cambria Math"/>
                                    </a:rPr>
                                  </m:ctrlPr>
                                </m:sSupPr>
                                <m:e>
                                  <m:r>
                                    <a:rPr lang="en-US" i="1">
                                      <a:latin typeface="Cambria Math"/>
                                    </a:rPr>
                                    <m:t>𝐴𝑙</m:t>
                                  </m:r>
                                </m:e>
                                <m:sup>
                                  <m:r>
                                    <a:rPr lang="en-US" i="1">
                                      <a:latin typeface="Cambria Math"/>
                                    </a:rPr>
                                    <m:t>3+</m:t>
                                  </m:r>
                                </m:sup>
                              </m:sSup>
                            </m:e>
                          </m:d>
                          <m:r>
                            <a:rPr lang="en-US" b="0" i="1" smtClean="0">
                              <a:latin typeface="Cambria Math"/>
                            </a:rPr>
                            <m:t> </m:t>
                          </m:r>
                          <m:r>
                            <a:rPr lang="en-US" b="0" i="1" smtClean="0">
                              <a:latin typeface="Cambria Math"/>
                            </a:rPr>
                            <m:t>𝑖𝑛</m:t>
                          </m:r>
                          <m:r>
                            <a:rPr lang="en-US" b="0" i="1" smtClean="0">
                              <a:latin typeface="Cambria Math"/>
                            </a:rPr>
                            <m:t> </m:t>
                          </m:r>
                          <m:r>
                            <a:rPr lang="en-US" b="0" i="1" smtClean="0">
                              <a:latin typeface="Cambria Math"/>
                            </a:rPr>
                            <m:t>𝑏𝑟𝑖𝑛𝑒</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690824" y="5136518"/>
                <a:ext cx="7611625" cy="697948"/>
              </a:xfrm>
              <a:prstGeom prst="rect">
                <a:avLst/>
              </a:prstGeom>
              <a:blipFill rotWithShape="1">
                <a:blip r:embed="rId6"/>
                <a:stretch>
                  <a:fillRect/>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1AF77992-3F82-4E3F-B8F1-295D05081C19}" type="slidenum">
              <a:rPr lang="en-US" smtClean="0"/>
              <a:t>32</a:t>
            </a:fld>
            <a:endParaRPr lang="en-US"/>
          </a:p>
        </p:txBody>
      </p:sp>
    </p:spTree>
    <p:extLst>
      <p:ext uri="{BB962C8B-B14F-4D97-AF65-F5344CB8AC3E}">
        <p14:creationId xmlns:p14="http://schemas.microsoft.com/office/powerpoint/2010/main" val="38810357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0"/>
            <a:ext cx="6248400" cy="1143000"/>
          </a:xfrm>
        </p:spPr>
        <p:txBody>
          <a:bodyPr/>
          <a:lstStyle/>
          <a:p>
            <a:r>
              <a:rPr lang="en-US" dirty="0"/>
              <a:t>Salinity: </a:t>
            </a:r>
            <a:r>
              <a:rPr lang="en-US" dirty="0" smtClean="0"/>
              <a:t>Destabilization</a:t>
            </a:r>
            <a:endParaRPr lang="en-US" dirty="0"/>
          </a:p>
        </p:txBody>
      </p:sp>
      <p:sp>
        <p:nvSpPr>
          <p:cNvPr id="5" name="Rectangle 4"/>
          <p:cNvSpPr/>
          <p:nvPr/>
        </p:nvSpPr>
        <p:spPr>
          <a:xfrm>
            <a:off x="76200" y="1143000"/>
            <a:ext cx="8915400" cy="707886"/>
          </a:xfrm>
          <a:prstGeom prst="rect">
            <a:avLst/>
          </a:prstGeom>
        </p:spPr>
        <p:txBody>
          <a:bodyPr wrap="square">
            <a:spAutoFit/>
          </a:bodyPr>
          <a:lstStyle/>
          <a:p>
            <a:r>
              <a:rPr lang="en-US" sz="2000" b="1" dirty="0"/>
              <a:t>N25-7EO GS</a:t>
            </a:r>
            <a:r>
              <a:rPr lang="en-US" sz="2000" dirty="0"/>
              <a:t>: </a:t>
            </a:r>
            <a:r>
              <a:rPr lang="en-US" sz="2000" dirty="0" smtClean="0"/>
              <a:t>Alkyl (</a:t>
            </a:r>
            <a:r>
              <a:rPr lang="en-US" sz="2000" dirty="0"/>
              <a:t>C 12-15, 80% linear and 20% branches</a:t>
            </a:r>
            <a:r>
              <a:rPr lang="en-US" sz="2000" dirty="0" smtClean="0"/>
              <a:t>) </a:t>
            </a:r>
            <a:r>
              <a:rPr lang="en-US" sz="2000" dirty="0" err="1"/>
              <a:t>Glycidyl</a:t>
            </a:r>
            <a:r>
              <a:rPr lang="en-US" sz="2000" dirty="0"/>
              <a:t> Ether </a:t>
            </a:r>
            <a:r>
              <a:rPr lang="en-US" sz="2000" dirty="0" err="1"/>
              <a:t>Sulfonates</a:t>
            </a:r>
            <a:r>
              <a:rPr lang="en-US" sz="2000" dirty="0"/>
              <a:t> </a:t>
            </a:r>
            <a:r>
              <a:rPr lang="en-US" sz="2000" dirty="0" smtClean="0"/>
              <a:t>with 7 EO.</a:t>
            </a:r>
            <a:endParaRPr lang="en-US" sz="2000" dirty="0"/>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00200"/>
            <a:ext cx="5008880" cy="964867"/>
          </a:xfrm>
          <a:prstGeom prst="rect">
            <a:avLst/>
          </a:prstGeom>
          <a:noFill/>
          <a:ln>
            <a:noFill/>
          </a:ln>
        </p:spPr>
      </p:pic>
      <p:sp>
        <p:nvSpPr>
          <p:cNvPr id="8" name="Rectangle 7"/>
          <p:cNvSpPr/>
          <p:nvPr/>
        </p:nvSpPr>
        <p:spPr>
          <a:xfrm>
            <a:off x="76200" y="2525797"/>
            <a:ext cx="8915400" cy="707886"/>
          </a:xfrm>
          <a:prstGeom prst="rect">
            <a:avLst/>
          </a:prstGeom>
        </p:spPr>
        <p:txBody>
          <a:bodyPr wrap="square">
            <a:spAutoFit/>
          </a:bodyPr>
          <a:lstStyle/>
          <a:p>
            <a:r>
              <a:rPr lang="pt-BR" sz="2000" b="1" dirty="0" smtClean="0"/>
              <a:t>N67-9EO GS</a:t>
            </a:r>
            <a:r>
              <a:rPr lang="pt-BR" sz="2000" dirty="0" smtClean="0"/>
              <a:t>:</a:t>
            </a:r>
            <a:r>
              <a:rPr lang="pt-BR" sz="2000" b="1" dirty="0" smtClean="0"/>
              <a:t> </a:t>
            </a:r>
            <a:r>
              <a:rPr lang="en-US" sz="2000" dirty="0" smtClean="0"/>
              <a:t>Alkyl (C </a:t>
            </a:r>
            <a:r>
              <a:rPr lang="en-US" sz="2000" dirty="0"/>
              <a:t>16-17, methyl branches) </a:t>
            </a:r>
            <a:r>
              <a:rPr lang="en-US" sz="2000" dirty="0" err="1"/>
              <a:t>Glycidyl</a:t>
            </a:r>
            <a:r>
              <a:rPr lang="en-US" sz="2000" dirty="0"/>
              <a:t> Ether </a:t>
            </a:r>
            <a:r>
              <a:rPr lang="en-US" sz="2000" dirty="0" err="1"/>
              <a:t>Sulfonates</a:t>
            </a:r>
            <a:r>
              <a:rPr lang="en-US" sz="2000" dirty="0"/>
              <a:t> </a:t>
            </a:r>
            <a:r>
              <a:rPr lang="en-US" sz="2000" dirty="0" smtClean="0"/>
              <a:t>with 9 EO.</a:t>
            </a:r>
            <a:endParaRPr lang="en-US" sz="2000" dirty="0"/>
          </a:p>
        </p:txBody>
      </p:sp>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2772624" y="2879740"/>
            <a:ext cx="4902835" cy="828675"/>
          </a:xfrm>
          <a:prstGeom prst="rect">
            <a:avLst/>
          </a:prstGeom>
          <a:noFill/>
          <a:ln>
            <a:noFill/>
          </a:ln>
        </p:spPr>
      </p:pic>
      <p:sp>
        <p:nvSpPr>
          <p:cNvPr id="6" name="TextBox 5"/>
          <p:cNvSpPr txBox="1"/>
          <p:nvPr/>
        </p:nvSpPr>
        <p:spPr>
          <a:xfrm>
            <a:off x="0" y="3505200"/>
            <a:ext cx="3118258" cy="3016210"/>
          </a:xfrm>
          <a:prstGeom prst="rect">
            <a:avLst/>
          </a:prstGeom>
          <a:noFill/>
        </p:spPr>
        <p:txBody>
          <a:bodyPr wrap="square" rtlCol="0">
            <a:spAutoFit/>
          </a:bodyPr>
          <a:lstStyle/>
          <a:p>
            <a:pPr marL="342900" indent="-342900">
              <a:spcBef>
                <a:spcPts val="600"/>
              </a:spcBef>
              <a:buFont typeface="Wingdings" panose="05000000000000000000" pitchFamily="2" charset="2"/>
              <a:buChar char="Ø"/>
            </a:pPr>
            <a:r>
              <a:rPr lang="en-US" sz="2000" b="1" dirty="0" smtClean="0"/>
              <a:t>N</a:t>
            </a:r>
            <a:r>
              <a:rPr lang="en-US" sz="2000" b="1" baseline="-25000" dirty="0" smtClean="0"/>
              <a:t>2</a:t>
            </a:r>
            <a:r>
              <a:rPr lang="en-US" sz="2000" b="1" dirty="0" smtClean="0"/>
              <a:t> foam </a:t>
            </a:r>
            <a:r>
              <a:rPr lang="en-US" sz="2000" dirty="0" smtClean="0"/>
              <a:t>in </a:t>
            </a:r>
            <a:r>
              <a:rPr lang="en-US" sz="2000" dirty="0" err="1" smtClean="0"/>
              <a:t>sandpack</a:t>
            </a:r>
            <a:endParaRPr lang="en-US" sz="2000" dirty="0" smtClean="0"/>
          </a:p>
          <a:p>
            <a:pPr marL="342900" indent="-342900">
              <a:spcBef>
                <a:spcPts val="600"/>
              </a:spcBef>
              <a:buFont typeface="Wingdings" panose="05000000000000000000" pitchFamily="2" charset="2"/>
              <a:buChar char="Ø"/>
            </a:pPr>
            <a:r>
              <a:rPr lang="en-US" sz="2000" b="1" dirty="0" smtClean="0">
                <a:solidFill>
                  <a:srgbClr val="FF0000"/>
                </a:solidFill>
              </a:rPr>
              <a:t>low </a:t>
            </a:r>
            <a:r>
              <a:rPr lang="en-US" sz="2000" b="1" dirty="0">
                <a:solidFill>
                  <a:srgbClr val="FF0000"/>
                </a:solidFill>
              </a:rPr>
              <a:t>salinity </a:t>
            </a:r>
            <a:r>
              <a:rPr lang="en-US" sz="2000" dirty="0" smtClean="0"/>
              <a:t>brine: </a:t>
            </a:r>
            <a:r>
              <a:rPr lang="en-US" sz="2000" dirty="0"/>
              <a:t>3.5% (</a:t>
            </a:r>
            <a:r>
              <a:rPr lang="en-US" sz="2000" dirty="0" err="1"/>
              <a:t>wt</a:t>
            </a:r>
            <a:r>
              <a:rPr lang="en-US" sz="2000" dirty="0"/>
              <a:t>) </a:t>
            </a:r>
            <a:r>
              <a:rPr lang="en-US" sz="2000" dirty="0" err="1"/>
              <a:t>NaCl</a:t>
            </a:r>
            <a:r>
              <a:rPr lang="en-US" sz="2000" dirty="0"/>
              <a:t> </a:t>
            </a:r>
            <a:r>
              <a:rPr lang="en-US" sz="2000" dirty="0" smtClean="0"/>
              <a:t/>
            </a:r>
            <a:br>
              <a:rPr lang="en-US" sz="2000" dirty="0" smtClean="0"/>
            </a:br>
            <a:r>
              <a:rPr lang="en-US" sz="2000" dirty="0" smtClean="0"/>
              <a:t>1.0</a:t>
            </a:r>
            <a:r>
              <a:rPr lang="en-US" sz="2000" dirty="0"/>
              <a:t>% (</a:t>
            </a:r>
            <a:r>
              <a:rPr lang="en-US" sz="2000" dirty="0" err="1"/>
              <a:t>wt</a:t>
            </a:r>
            <a:r>
              <a:rPr lang="en-US" sz="2000" dirty="0"/>
              <a:t>) </a:t>
            </a:r>
            <a:r>
              <a:rPr lang="en-US" sz="2000" dirty="0" smtClean="0"/>
              <a:t>Na</a:t>
            </a:r>
            <a:r>
              <a:rPr lang="en-US" sz="2000" baseline="-25000" dirty="0" smtClean="0"/>
              <a:t>2</a:t>
            </a:r>
            <a:r>
              <a:rPr lang="en-US" sz="2000" dirty="0" smtClean="0"/>
              <a:t>CO</a:t>
            </a:r>
            <a:r>
              <a:rPr lang="en-US" sz="2000" baseline="-25000" dirty="0" smtClean="0"/>
              <a:t>3</a:t>
            </a:r>
            <a:r>
              <a:rPr lang="en-US" sz="2000" dirty="0" smtClean="0"/>
              <a:t> </a:t>
            </a:r>
            <a:endParaRPr lang="en-US" sz="2000" dirty="0"/>
          </a:p>
          <a:p>
            <a:pPr marL="342900" indent="-342900">
              <a:spcBef>
                <a:spcPts val="600"/>
              </a:spcBef>
              <a:buFont typeface="Wingdings" panose="05000000000000000000" pitchFamily="2" charset="2"/>
              <a:buChar char="Ø"/>
            </a:pPr>
            <a:r>
              <a:rPr lang="en-US" sz="2000" b="1" dirty="0" smtClean="0">
                <a:solidFill>
                  <a:srgbClr val="FF0000"/>
                </a:solidFill>
              </a:rPr>
              <a:t>high </a:t>
            </a:r>
            <a:r>
              <a:rPr lang="en-US" sz="2000" b="1" dirty="0">
                <a:solidFill>
                  <a:srgbClr val="FF0000"/>
                </a:solidFill>
              </a:rPr>
              <a:t>salinity </a:t>
            </a:r>
            <a:r>
              <a:rPr lang="en-US" sz="2000" b="1" dirty="0" smtClean="0">
                <a:solidFill>
                  <a:srgbClr val="FF0000"/>
                </a:solidFill>
              </a:rPr>
              <a:t>brine</a:t>
            </a:r>
            <a:r>
              <a:rPr lang="en-US" sz="2000" dirty="0" smtClean="0"/>
              <a:t>: 127.00 </a:t>
            </a:r>
            <a:r>
              <a:rPr lang="en-US" sz="2000" dirty="0"/>
              <a:t>g/L </a:t>
            </a:r>
            <a:r>
              <a:rPr lang="en-US" sz="2000" dirty="0" err="1"/>
              <a:t>NaCl</a:t>
            </a:r>
            <a:r>
              <a:rPr lang="en-US" sz="2000" dirty="0"/>
              <a:t>, 53.29 g/L CaCl</a:t>
            </a:r>
            <a:r>
              <a:rPr lang="en-US" sz="2000" baseline="-25000" dirty="0"/>
              <a:t>2</a:t>
            </a:r>
            <a:r>
              <a:rPr lang="en-US" sz="2000" dirty="0"/>
              <a:t>·2H</a:t>
            </a:r>
            <a:r>
              <a:rPr lang="en-US" sz="2000" baseline="-25000" dirty="0"/>
              <a:t>2</a:t>
            </a:r>
            <a:r>
              <a:rPr lang="en-US" sz="2000" dirty="0"/>
              <a:t>O, 22.67 g/L MgCl</a:t>
            </a:r>
            <a:r>
              <a:rPr lang="en-US" sz="2000" baseline="-25000" dirty="0"/>
              <a:t>2</a:t>
            </a:r>
            <a:r>
              <a:rPr lang="en-US" sz="2000" dirty="0"/>
              <a:t>∙6H</a:t>
            </a:r>
            <a:r>
              <a:rPr lang="en-US" sz="2000" baseline="-25000" dirty="0"/>
              <a:t>2</a:t>
            </a:r>
            <a:r>
              <a:rPr lang="en-US" sz="2000" dirty="0"/>
              <a:t>O </a:t>
            </a:r>
            <a:r>
              <a:rPr lang="en-US" sz="2000" dirty="0" smtClean="0"/>
              <a:t>0.69 </a:t>
            </a:r>
            <a:r>
              <a:rPr lang="en-US" sz="2000" dirty="0"/>
              <a:t>g/L Na</a:t>
            </a:r>
            <a:r>
              <a:rPr lang="en-US" sz="2000" baseline="-25000" dirty="0"/>
              <a:t>2</a:t>
            </a:r>
            <a:r>
              <a:rPr lang="en-US" sz="2000" dirty="0"/>
              <a:t>SO</a:t>
            </a:r>
            <a:r>
              <a:rPr lang="en-US" sz="2000" baseline="-25000" dirty="0"/>
              <a:t>4</a:t>
            </a:r>
            <a:r>
              <a:rPr lang="en-US" sz="2000" dirty="0"/>
              <a:t>.</a:t>
            </a:r>
          </a:p>
        </p:txBody>
      </p:sp>
      <p:sp>
        <p:nvSpPr>
          <p:cNvPr id="3" name="Slide Number Placeholder 2"/>
          <p:cNvSpPr>
            <a:spLocks noGrp="1"/>
          </p:cNvSpPr>
          <p:nvPr>
            <p:ph type="sldNum" sz="quarter" idx="12"/>
          </p:nvPr>
        </p:nvSpPr>
        <p:spPr>
          <a:xfrm>
            <a:off x="7234052" y="6400800"/>
            <a:ext cx="1905000" cy="457200"/>
          </a:xfrm>
        </p:spPr>
        <p:txBody>
          <a:bodyPr/>
          <a:lstStyle/>
          <a:p>
            <a:pPr>
              <a:defRPr/>
            </a:pPr>
            <a:fld id="{BBD86FD0-1E35-4B87-9C1A-BBA3B104C362}" type="slidenum">
              <a:rPr lang="en-US" smtClean="0"/>
              <a:pPr>
                <a:defRPr/>
              </a:pPr>
              <a:t>33</a:t>
            </a:fld>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3648075"/>
            <a:ext cx="586641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4440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Dissolution</a:t>
            </a:r>
            <a:endParaRPr lang="en-US" dirty="0"/>
          </a:p>
        </p:txBody>
      </p:sp>
      <p:pic>
        <p:nvPicPr>
          <p:cNvPr id="4" name="Picture 3" descr="C:\Documents and Settings\Leyu_Cui\Local Settings\Temporary Internet Files\Content.Word\DSCN474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28544"/>
            <a:ext cx="4231005" cy="3810000"/>
          </a:xfrm>
          <a:prstGeom prst="rect">
            <a:avLst/>
          </a:prstGeom>
          <a:noFill/>
          <a:ln>
            <a:noFill/>
          </a:ln>
        </p:spPr>
      </p:pic>
      <p:pic>
        <p:nvPicPr>
          <p:cNvPr id="5" name="Picture 4" descr="C:\Documents and Settings\Leyu_Cui\Local Settings\Temporary Internet Files\Content.Word\DSCN474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66774" y="2514600"/>
            <a:ext cx="4151948" cy="4200144"/>
          </a:xfrm>
          <a:prstGeom prst="rect">
            <a:avLst/>
          </a:prstGeom>
          <a:noFill/>
          <a:ln>
            <a:noFill/>
          </a:ln>
        </p:spPr>
      </p:pic>
      <p:sp>
        <p:nvSpPr>
          <p:cNvPr id="7" name="Rectangle 6"/>
          <p:cNvSpPr/>
          <p:nvPr/>
        </p:nvSpPr>
        <p:spPr>
          <a:xfrm>
            <a:off x="304800" y="1244600"/>
            <a:ext cx="8723948" cy="1261884"/>
          </a:xfrm>
          <a:prstGeom prst="rect">
            <a:avLst/>
          </a:prstGeom>
        </p:spPr>
        <p:txBody>
          <a:bodyPr wrap="square">
            <a:spAutoFit/>
          </a:bodyPr>
          <a:lstStyle/>
          <a:p>
            <a:pPr marL="342900" indent="-342900">
              <a:spcAft>
                <a:spcPts val="1200"/>
              </a:spcAft>
              <a:buFont typeface="Wingdings" panose="05000000000000000000" pitchFamily="2" charset="2"/>
              <a:buChar char="Ø"/>
            </a:pPr>
            <a:r>
              <a:rPr lang="en-US" sz="2200" dirty="0"/>
              <a:t>The carbonate mineral was dissolved in DI water and </a:t>
            </a:r>
            <a:r>
              <a:rPr lang="en-US" sz="2200" dirty="0" smtClean="0"/>
              <a:t>CO</a:t>
            </a:r>
            <a:r>
              <a:rPr lang="en-US" sz="2200" baseline="-25000" dirty="0" smtClean="0"/>
              <a:t>2</a:t>
            </a:r>
            <a:r>
              <a:rPr lang="en-US" sz="2200" dirty="0" smtClean="0"/>
              <a:t>. </a:t>
            </a:r>
          </a:p>
          <a:p>
            <a:pPr marL="342900" indent="-342900">
              <a:spcAft>
                <a:spcPts val="1200"/>
              </a:spcAft>
              <a:buFont typeface="Wingdings" panose="05000000000000000000" pitchFamily="2" charset="2"/>
              <a:buChar char="Ø"/>
            </a:pPr>
            <a:r>
              <a:rPr lang="en-US" sz="2200" dirty="0" smtClean="0"/>
              <a:t>The </a:t>
            </a:r>
            <a:r>
              <a:rPr lang="en-US" sz="2200" b="1" dirty="0" smtClean="0">
                <a:solidFill>
                  <a:srgbClr val="FF0000"/>
                </a:solidFill>
              </a:rPr>
              <a:t>sufficient </a:t>
            </a:r>
            <a:r>
              <a:rPr lang="en-US" sz="2200" b="1" dirty="0">
                <a:solidFill>
                  <a:srgbClr val="FF0000"/>
                </a:solidFill>
              </a:rPr>
              <a:t>divalent </a:t>
            </a:r>
            <a:r>
              <a:rPr lang="en-US" sz="2200" b="1" dirty="0" err="1">
                <a:solidFill>
                  <a:srgbClr val="FF0000"/>
                </a:solidFill>
              </a:rPr>
              <a:t>cations</a:t>
            </a:r>
            <a:r>
              <a:rPr lang="en-US" sz="2200" dirty="0"/>
              <a:t>, </a:t>
            </a:r>
            <a:r>
              <a:rPr lang="en-US" sz="2200" i="1" dirty="0"/>
              <a:t>i.e.</a:t>
            </a:r>
            <a:r>
              <a:rPr lang="en-US" sz="2200" dirty="0"/>
              <a:t>, Ca</a:t>
            </a:r>
            <a:r>
              <a:rPr lang="en-US" sz="2200" baseline="30000" dirty="0"/>
              <a:t>2+</a:t>
            </a:r>
            <a:r>
              <a:rPr lang="en-US" sz="2200" dirty="0"/>
              <a:t> and Mg</a:t>
            </a:r>
            <a:r>
              <a:rPr lang="en-US" sz="2200" baseline="30000" dirty="0"/>
              <a:t>2+</a:t>
            </a:r>
            <a:r>
              <a:rPr lang="en-US" sz="2200" dirty="0"/>
              <a:t>, </a:t>
            </a:r>
            <a:r>
              <a:rPr lang="en-US" sz="2200" dirty="0" smtClean="0"/>
              <a:t>are </a:t>
            </a:r>
            <a:r>
              <a:rPr lang="en-US" sz="2200" dirty="0"/>
              <a:t>suggested </a:t>
            </a:r>
            <a:r>
              <a:rPr lang="en-US" sz="2200" dirty="0" smtClean="0"/>
              <a:t>to be added in brine.</a:t>
            </a:r>
            <a:endParaRPr lang="en-US" sz="2200" dirty="0"/>
          </a:p>
        </p:txBody>
      </p:sp>
      <p:sp>
        <p:nvSpPr>
          <p:cNvPr id="3" name="Slide Number Placeholder 2"/>
          <p:cNvSpPr>
            <a:spLocks noGrp="1"/>
          </p:cNvSpPr>
          <p:nvPr>
            <p:ph type="sldNum" sz="quarter" idx="12"/>
          </p:nvPr>
        </p:nvSpPr>
        <p:spPr/>
        <p:txBody>
          <a:bodyPr/>
          <a:lstStyle/>
          <a:p>
            <a:fld id="{1AF77992-3F82-4E3F-B8F1-295D05081C19}" type="slidenum">
              <a:rPr lang="en-US" smtClean="0"/>
              <a:t>34</a:t>
            </a:fld>
            <a:endParaRPr lang="en-US"/>
          </a:p>
        </p:txBody>
      </p:sp>
    </p:spTree>
    <p:extLst>
      <p:ext uri="{BB962C8B-B14F-4D97-AF65-F5344CB8AC3E}">
        <p14:creationId xmlns:p14="http://schemas.microsoft.com/office/powerpoint/2010/main" val="778677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dirty="0" smtClean="0"/>
              <a:t>Color Code of </a:t>
            </a:r>
            <a:r>
              <a:rPr lang="en-US" dirty="0" err="1" smtClean="0"/>
              <a:t>Bromocresol</a:t>
            </a:r>
            <a:r>
              <a:rPr lang="en-US" dirty="0" smtClean="0"/>
              <a:t> </a:t>
            </a:r>
            <a:r>
              <a:rPr lang="en-US" dirty="0"/>
              <a:t>Green (BCG)</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4495800" cy="2895600"/>
          </a:xfrm>
          <a:prstGeom prst="rect">
            <a:avLst/>
          </a:prstGeom>
          <a:noFill/>
          <a:ln>
            <a:noFill/>
          </a:ln>
        </p:spPr>
      </p:pic>
      <p:sp>
        <p:nvSpPr>
          <p:cNvPr id="5" name="Rectangle 4"/>
          <p:cNvSpPr/>
          <p:nvPr/>
        </p:nvSpPr>
        <p:spPr>
          <a:xfrm>
            <a:off x="0" y="1086025"/>
            <a:ext cx="4413956" cy="5428281"/>
          </a:xfrm>
          <a:prstGeom prst="rect">
            <a:avLst/>
          </a:prstGeom>
        </p:spPr>
        <p:txBody>
          <a:bodyPr wrap="square">
            <a:spAutoFit/>
          </a:bodyPr>
          <a:lstStyle/>
          <a:p>
            <a:pPr marL="342900" indent="-342900">
              <a:lnSpc>
                <a:spcPct val="114000"/>
              </a:lnSpc>
              <a:spcAft>
                <a:spcPts val="1200"/>
              </a:spcAft>
              <a:buFont typeface="Wingdings" panose="05000000000000000000" pitchFamily="2" charset="2"/>
              <a:buChar char="Ø"/>
            </a:pPr>
            <a:r>
              <a:rPr lang="en-US" sz="2400" dirty="0" err="1"/>
              <a:t>Bromocresol</a:t>
            </a:r>
            <a:r>
              <a:rPr lang="en-US" sz="2400" dirty="0"/>
              <a:t> Green (BCG): pH&lt;3.8 </a:t>
            </a:r>
            <a:r>
              <a:rPr lang="en-US" sz="2400" b="1" dirty="0"/>
              <a:t>yellow</a:t>
            </a:r>
            <a:r>
              <a:rPr lang="en-US" sz="2400" dirty="0"/>
              <a:t>, pH=3.8-5.4 </a:t>
            </a:r>
            <a:r>
              <a:rPr lang="en-US" sz="2400" b="1" dirty="0"/>
              <a:t>green</a:t>
            </a:r>
            <a:r>
              <a:rPr lang="en-US" sz="2400" dirty="0"/>
              <a:t>, pH&gt;5.4 </a:t>
            </a:r>
            <a:r>
              <a:rPr lang="en-US" sz="2400" b="1" dirty="0"/>
              <a:t>blue</a:t>
            </a:r>
            <a:r>
              <a:rPr lang="en-US" sz="2400" dirty="0"/>
              <a:t> in the </a:t>
            </a:r>
            <a:r>
              <a:rPr lang="en-US" sz="2400" b="1" dirty="0">
                <a:solidFill>
                  <a:srgbClr val="FF0000"/>
                </a:solidFill>
              </a:rPr>
              <a:t>absence</a:t>
            </a:r>
            <a:r>
              <a:rPr lang="en-US" sz="2400" dirty="0"/>
              <a:t> of surfactant </a:t>
            </a:r>
          </a:p>
          <a:p>
            <a:pPr marL="342900" indent="-342900">
              <a:lnSpc>
                <a:spcPct val="114000"/>
              </a:lnSpc>
              <a:spcAft>
                <a:spcPts val="1200"/>
              </a:spcAft>
              <a:buFont typeface="Wingdings" panose="05000000000000000000" pitchFamily="2" charset="2"/>
              <a:buChar char="Ø"/>
            </a:pPr>
            <a:r>
              <a:rPr lang="en-US" sz="2400" dirty="0" err="1" smtClean="0"/>
              <a:t>Bromocresol</a:t>
            </a:r>
            <a:r>
              <a:rPr lang="en-US" sz="2400" dirty="0" smtClean="0"/>
              <a:t> </a:t>
            </a:r>
            <a:r>
              <a:rPr lang="en-US" sz="2400" dirty="0"/>
              <a:t>Green (BCG</a:t>
            </a:r>
            <a:r>
              <a:rPr lang="en-US" sz="2400" dirty="0" smtClean="0"/>
              <a:t>): pH&lt;3.1 </a:t>
            </a:r>
            <a:r>
              <a:rPr lang="en-US" sz="2400" b="1" dirty="0" smtClean="0"/>
              <a:t>yellow</a:t>
            </a:r>
            <a:r>
              <a:rPr lang="en-US" sz="2400" dirty="0" smtClean="0"/>
              <a:t>, pH=3.1-4.1 </a:t>
            </a:r>
            <a:r>
              <a:rPr lang="en-US" sz="2400" b="1" dirty="0" smtClean="0"/>
              <a:t>green</a:t>
            </a:r>
            <a:r>
              <a:rPr lang="en-US" sz="2400" dirty="0" smtClean="0"/>
              <a:t>, pH&gt;4.1 </a:t>
            </a:r>
            <a:r>
              <a:rPr lang="en-US" sz="2400" b="1" dirty="0" smtClean="0"/>
              <a:t>blue</a:t>
            </a:r>
            <a:r>
              <a:rPr lang="en-US" sz="2400" dirty="0" smtClean="0"/>
              <a:t> in </a:t>
            </a:r>
            <a:r>
              <a:rPr lang="en-US" sz="2400" dirty="0"/>
              <a:t>the </a:t>
            </a:r>
            <a:r>
              <a:rPr lang="en-US" sz="2400" b="1" dirty="0" smtClean="0">
                <a:solidFill>
                  <a:srgbClr val="FF0000"/>
                </a:solidFill>
              </a:rPr>
              <a:t>presence</a:t>
            </a:r>
            <a:r>
              <a:rPr lang="en-US" sz="2400" dirty="0" smtClean="0"/>
              <a:t> </a:t>
            </a:r>
            <a:r>
              <a:rPr lang="en-US" sz="2400" dirty="0"/>
              <a:t>of </a:t>
            </a:r>
            <a:r>
              <a:rPr lang="en-US" sz="2400" dirty="0" smtClean="0"/>
              <a:t>C12. </a:t>
            </a:r>
          </a:p>
          <a:p>
            <a:pPr marL="342900" indent="-342900">
              <a:lnSpc>
                <a:spcPct val="114000"/>
              </a:lnSpc>
              <a:spcAft>
                <a:spcPts val="1200"/>
              </a:spcAft>
              <a:buFont typeface="Wingdings" panose="05000000000000000000" pitchFamily="2" charset="2"/>
              <a:buChar char="Ø"/>
            </a:pPr>
            <a:r>
              <a:rPr lang="en-US" sz="2400" b="1" dirty="0"/>
              <a:t>H</a:t>
            </a:r>
            <a:r>
              <a:rPr lang="en-US" sz="2400" b="1" baseline="30000" dirty="0"/>
              <a:t>+</a:t>
            </a:r>
            <a:r>
              <a:rPr lang="en-US" sz="2400" dirty="0"/>
              <a:t> ions were </a:t>
            </a:r>
            <a:r>
              <a:rPr lang="en-US" sz="2400" b="1" dirty="0"/>
              <a:t>repelled</a:t>
            </a:r>
            <a:r>
              <a:rPr lang="en-US" sz="2400" dirty="0"/>
              <a:t> from C12 micelle surface. pH in bulk phase is lower than on micelle surface</a:t>
            </a:r>
            <a:r>
              <a:rPr lang="en-US" sz="2400" dirty="0" smtClean="0"/>
              <a:t>.</a:t>
            </a:r>
          </a:p>
        </p:txBody>
      </p:sp>
      <p:sp>
        <p:nvSpPr>
          <p:cNvPr id="3" name="Slide Number Placeholder 2"/>
          <p:cNvSpPr>
            <a:spLocks noGrp="1"/>
          </p:cNvSpPr>
          <p:nvPr>
            <p:ph type="sldNum" sz="quarter" idx="12"/>
          </p:nvPr>
        </p:nvSpPr>
        <p:spPr>
          <a:xfrm>
            <a:off x="7239000" y="6379029"/>
            <a:ext cx="1905000" cy="457200"/>
          </a:xfrm>
        </p:spPr>
        <p:txBody>
          <a:bodyPr/>
          <a:lstStyle/>
          <a:p>
            <a:pPr>
              <a:defRPr/>
            </a:pPr>
            <a:fld id="{BBD86FD0-1E35-4B87-9C1A-BBA3B104C362}" type="slidenum">
              <a:rPr lang="en-US" smtClean="0"/>
              <a:pPr>
                <a:defRPr/>
              </a:pPr>
              <a:t>35</a:t>
            </a:fld>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4439356" y="1086025"/>
            <a:ext cx="4605655" cy="2438400"/>
          </a:xfrm>
          <a:prstGeom prst="rect">
            <a:avLst/>
          </a:prstGeom>
          <a:noFill/>
          <a:ln>
            <a:noFill/>
          </a:ln>
        </p:spPr>
      </p:pic>
    </p:spTree>
    <p:extLst>
      <p:ext uri="{BB962C8B-B14F-4D97-AF65-F5344CB8AC3E}">
        <p14:creationId xmlns:p14="http://schemas.microsoft.com/office/powerpoint/2010/main" val="14865787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5038"/>
            <a:ext cx="8229600" cy="925562"/>
          </a:xfrm>
        </p:spPr>
        <p:txBody>
          <a:bodyPr/>
          <a:lstStyle/>
          <a:p>
            <a:r>
              <a:rPr lang="en-US" dirty="0" smtClean="0"/>
              <a:t>pH in Foam Flooding</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283354" y="826775"/>
            <a:ext cx="4617157" cy="2918178"/>
          </a:xfrm>
          <a:prstGeom prst="rect">
            <a:avLst/>
          </a:prstGeom>
          <a:noFill/>
          <a:ln>
            <a:noFill/>
          </a:ln>
        </p:spPr>
      </p:pic>
      <p:sp>
        <p:nvSpPr>
          <p:cNvPr id="5" name="Rectangle 4"/>
          <p:cNvSpPr/>
          <p:nvPr/>
        </p:nvSpPr>
        <p:spPr>
          <a:xfrm>
            <a:off x="146753" y="857819"/>
            <a:ext cx="4044247" cy="5873274"/>
          </a:xfrm>
          <a:prstGeom prst="rect">
            <a:avLst/>
          </a:prstGeom>
        </p:spPr>
        <p:txBody>
          <a:bodyPr wrap="square">
            <a:spAutoFit/>
          </a:bodyPr>
          <a:lstStyle/>
          <a:p>
            <a:pPr marL="342900" indent="-342900">
              <a:lnSpc>
                <a:spcPct val="114000"/>
              </a:lnSpc>
              <a:spcAft>
                <a:spcPts val="1200"/>
              </a:spcAft>
              <a:buFont typeface="Wingdings" panose="05000000000000000000" pitchFamily="2" charset="2"/>
              <a:buChar char="Ø"/>
            </a:pPr>
            <a:r>
              <a:rPr lang="en-US" sz="2400" dirty="0" err="1">
                <a:latin typeface="Arial" panose="020B0604020202020204" pitchFamily="34" charset="0"/>
                <a:cs typeface="Arial" panose="020B0604020202020204" pitchFamily="34" charset="0"/>
              </a:rPr>
              <a:t>Bromocresol</a:t>
            </a:r>
            <a:r>
              <a:rPr lang="en-US" sz="2400" dirty="0">
                <a:latin typeface="Arial" panose="020B0604020202020204" pitchFamily="34" charset="0"/>
                <a:cs typeface="Arial" panose="020B0604020202020204" pitchFamily="34" charset="0"/>
              </a:rPr>
              <a:t> Green (BCG): pH&lt;3.1 </a:t>
            </a:r>
            <a:r>
              <a:rPr lang="en-US" sz="2400" b="1" dirty="0">
                <a:latin typeface="Arial" panose="020B0604020202020204" pitchFamily="34" charset="0"/>
                <a:cs typeface="Arial" panose="020B0604020202020204" pitchFamily="34" charset="0"/>
              </a:rPr>
              <a:t>yellow</a:t>
            </a:r>
            <a:r>
              <a:rPr lang="en-US" sz="2400" dirty="0">
                <a:latin typeface="Arial" panose="020B0604020202020204" pitchFamily="34" charset="0"/>
                <a:cs typeface="Arial" panose="020B0604020202020204" pitchFamily="34" charset="0"/>
              </a:rPr>
              <a:t>, pH=3.1-4.1 </a:t>
            </a:r>
            <a:r>
              <a:rPr lang="en-US" sz="2400" b="1" dirty="0">
                <a:latin typeface="Arial" panose="020B0604020202020204" pitchFamily="34" charset="0"/>
                <a:cs typeface="Arial" panose="020B0604020202020204" pitchFamily="34" charset="0"/>
              </a:rPr>
              <a:t>green</a:t>
            </a:r>
            <a:r>
              <a:rPr lang="en-US" sz="2400" dirty="0">
                <a:latin typeface="Arial" panose="020B0604020202020204" pitchFamily="34" charset="0"/>
                <a:cs typeface="Arial" panose="020B0604020202020204" pitchFamily="34" charset="0"/>
              </a:rPr>
              <a:t>, pH&gt;4.1 </a:t>
            </a:r>
            <a:r>
              <a:rPr lang="en-US" sz="2400" b="1" dirty="0">
                <a:latin typeface="Arial" panose="020B0604020202020204" pitchFamily="34" charset="0"/>
                <a:cs typeface="Arial" panose="020B0604020202020204" pitchFamily="34" charset="0"/>
              </a:rPr>
              <a:t>blue</a:t>
            </a:r>
            <a:r>
              <a:rPr lang="en-US" sz="2400" dirty="0">
                <a:latin typeface="Arial" panose="020B0604020202020204" pitchFamily="34" charset="0"/>
                <a:cs typeface="Arial" panose="020B0604020202020204" pitchFamily="34" charset="0"/>
              </a:rPr>
              <a:t> in the </a:t>
            </a:r>
            <a:r>
              <a:rPr lang="en-US" sz="2400" b="1" dirty="0">
                <a:solidFill>
                  <a:srgbClr val="FF0000"/>
                </a:solidFill>
                <a:latin typeface="Arial" panose="020B0604020202020204" pitchFamily="34" charset="0"/>
                <a:cs typeface="Arial" panose="020B0604020202020204" pitchFamily="34" charset="0"/>
              </a:rPr>
              <a:t>presence</a:t>
            </a:r>
            <a:r>
              <a:rPr lang="en-US" sz="2400" dirty="0">
                <a:latin typeface="Arial" panose="020B0604020202020204" pitchFamily="34" charset="0"/>
                <a:cs typeface="Arial" panose="020B0604020202020204" pitchFamily="34" charset="0"/>
              </a:rPr>
              <a:t> of C12. </a:t>
            </a:r>
            <a:endParaRPr lang="en-US" sz="2400" dirty="0" smtClean="0">
              <a:latin typeface="Arial" panose="020B0604020202020204" pitchFamily="34" charset="0"/>
              <a:cs typeface="Arial" panose="020B0604020202020204" pitchFamily="34" charset="0"/>
            </a:endParaRPr>
          </a:p>
          <a:p>
            <a:pPr marL="342900" indent="-342900">
              <a:lnSpc>
                <a:spcPct val="114000"/>
              </a:lnSpc>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measured pH </a:t>
            </a:r>
            <a:r>
              <a:rPr lang="en-US" sz="2400" b="1" dirty="0" smtClean="0">
                <a:latin typeface="Arial" panose="020B0604020202020204" pitchFamily="34" charset="0"/>
                <a:cs typeface="Arial" panose="020B0604020202020204" pitchFamily="34" charset="0"/>
              </a:rPr>
              <a:t>in foam flooding </a:t>
            </a:r>
            <a:r>
              <a:rPr lang="en-US" sz="2400" dirty="0" smtClean="0">
                <a:latin typeface="Arial" panose="020B0604020202020204" pitchFamily="34" charset="0"/>
                <a:cs typeface="Arial" panose="020B0604020202020204" pitchFamily="34" charset="0"/>
              </a:rPr>
              <a:t>was </a:t>
            </a:r>
            <a:r>
              <a:rPr lang="en-US" sz="2400" b="1" dirty="0" smtClean="0">
                <a:solidFill>
                  <a:srgbClr val="FF0000"/>
                </a:solidFill>
                <a:latin typeface="Arial" panose="020B0604020202020204" pitchFamily="34" charset="0"/>
                <a:cs typeface="Arial" panose="020B0604020202020204" pitchFamily="34" charset="0"/>
              </a:rPr>
              <a:t>3.1-4.1</a:t>
            </a:r>
            <a:r>
              <a:rPr lang="en-US" sz="2400" dirty="0" smtClean="0">
                <a:latin typeface="Arial" panose="020B0604020202020204" pitchFamily="34" charset="0"/>
                <a:cs typeface="Arial" panose="020B0604020202020204" pitchFamily="34" charset="0"/>
              </a:rPr>
              <a:t>, which is consistent with calculated equilibrium </a:t>
            </a:r>
            <a:r>
              <a:rPr lang="en-US" sz="2400" b="1" dirty="0" smtClean="0">
                <a:solidFill>
                  <a:srgbClr val="FF0000"/>
                </a:solidFill>
                <a:latin typeface="Arial" panose="020B0604020202020204" pitchFamily="34" charset="0"/>
                <a:cs typeface="Arial" panose="020B0604020202020204" pitchFamily="34" charset="0"/>
              </a:rPr>
              <a:t>pH=4.0</a:t>
            </a:r>
            <a:endParaRPr lang="en-US" sz="2400" dirty="0" smtClean="0">
              <a:latin typeface="Arial" panose="020B0604020202020204" pitchFamily="34" charset="0"/>
              <a:cs typeface="Arial" panose="020B0604020202020204" pitchFamily="34" charset="0"/>
            </a:endParaRPr>
          </a:p>
          <a:p>
            <a:pPr marL="342900" indent="-342900">
              <a:lnSpc>
                <a:spcPct val="114000"/>
              </a:lnSpc>
              <a:spcAft>
                <a:spcPts val="1200"/>
              </a:spcAft>
              <a:buFont typeface="Wingdings" panose="05000000000000000000" pitchFamily="2" charset="2"/>
              <a:buChar char="Ø"/>
            </a:pPr>
            <a:r>
              <a:rPr lang="en-US" sz="2400" dirty="0" err="1" smtClean="0">
                <a:latin typeface="Arial" panose="020B0604020202020204" pitchFamily="34" charset="0"/>
                <a:cs typeface="Arial" panose="020B0604020202020204" pitchFamily="34" charset="0"/>
              </a:rPr>
              <a:t>Ethomeen</a:t>
            </a:r>
            <a:r>
              <a:rPr lang="en-US" sz="2400" dirty="0" smtClean="0">
                <a:latin typeface="Arial" panose="020B0604020202020204" pitchFamily="34" charset="0"/>
                <a:cs typeface="Arial" panose="020B0604020202020204" pitchFamily="34" charset="0"/>
              </a:rPr>
              <a:t> C12 is </a:t>
            </a:r>
            <a:r>
              <a:rPr lang="en-US" sz="2400" b="1" dirty="0" smtClean="0">
                <a:solidFill>
                  <a:srgbClr val="FF0000"/>
                </a:solidFill>
                <a:latin typeface="Arial" panose="020B0604020202020204" pitchFamily="34" charset="0"/>
                <a:cs typeface="Arial" panose="020B0604020202020204" pitchFamily="34" charset="0"/>
              </a:rPr>
              <a:t>water-soluble</a:t>
            </a:r>
            <a:r>
              <a:rPr lang="en-US" sz="2400" dirty="0" smtClean="0">
                <a:latin typeface="Arial" panose="020B0604020202020204" pitchFamily="34" charset="0"/>
                <a:cs typeface="Arial" panose="020B0604020202020204" pitchFamily="34" charset="0"/>
              </a:rPr>
              <a:t> during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foam flooding.</a:t>
            </a:r>
            <a:endParaRPr lang="en-US" sz="2400" dirty="0">
              <a:latin typeface="Arial" panose="020B0604020202020204" pitchFamily="34" charset="0"/>
              <a:cs typeface="Arial" panose="020B0604020202020204" pitchFamily="34" charset="0"/>
            </a:endParaRPr>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4724400" y="3894665"/>
            <a:ext cx="3950335" cy="2915355"/>
          </a:xfrm>
          <a:prstGeom prst="rect">
            <a:avLst/>
          </a:prstGeom>
          <a:noFill/>
          <a:ln>
            <a:noFill/>
          </a:ln>
        </p:spPr>
      </p:pic>
      <p:sp>
        <p:nvSpPr>
          <p:cNvPr id="3" name="Slide Number Placeholder 2"/>
          <p:cNvSpPr>
            <a:spLocks noGrp="1"/>
          </p:cNvSpPr>
          <p:nvPr>
            <p:ph type="sldNum" sz="quarter" idx="12"/>
          </p:nvPr>
        </p:nvSpPr>
        <p:spPr>
          <a:xfrm>
            <a:off x="7239000" y="6379029"/>
            <a:ext cx="1905000" cy="457200"/>
          </a:xfrm>
        </p:spPr>
        <p:txBody>
          <a:bodyPr/>
          <a:lstStyle/>
          <a:p>
            <a:pPr>
              <a:defRPr/>
            </a:pPr>
            <a:fld id="{BBD86FD0-1E35-4B87-9C1A-BBA3B104C362}" type="slidenum">
              <a:rPr lang="en-US" smtClean="0"/>
              <a:pPr>
                <a:defRPr/>
              </a:pPr>
              <a:t>36</a:t>
            </a:fld>
            <a:endParaRPr lang="en-US" dirty="0"/>
          </a:p>
        </p:txBody>
      </p:sp>
    </p:spTree>
    <p:extLst>
      <p:ext uri="{BB962C8B-B14F-4D97-AF65-F5344CB8AC3E}">
        <p14:creationId xmlns:p14="http://schemas.microsoft.com/office/powerpoint/2010/main" val="29307045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C12/DI and CO</a:t>
            </a:r>
            <a:r>
              <a:rPr lang="en-US" b="1" baseline="-25000" dirty="0" smtClean="0"/>
              <a:t>2</a:t>
            </a:r>
            <a:r>
              <a:rPr lang="en-US" b="1" dirty="0" smtClean="0"/>
              <a:t> Foam Pressure History at 20 °C and 3400 psi</a:t>
            </a:r>
            <a:endParaRPr lang="en-US" b="1" dirty="0"/>
          </a:p>
        </p:txBody>
      </p:sp>
      <p:graphicFrame>
        <p:nvGraphicFramePr>
          <p:cNvPr id="4" name="Content Placeholder 3"/>
          <p:cNvGraphicFramePr>
            <a:graphicFrameLocks noGrp="1"/>
          </p:cNvGraphicFramePr>
          <p:nvPr>
            <p:ph idx="1"/>
          </p:nvPr>
        </p:nvGraphicFramePr>
        <p:xfrm>
          <a:off x="152400" y="1295400"/>
          <a:ext cx="4191000" cy="21335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14600" y="1371600"/>
            <a:ext cx="1752600" cy="307777"/>
          </a:xfrm>
          <a:prstGeom prst="rect">
            <a:avLst/>
          </a:prstGeom>
          <a:noFill/>
        </p:spPr>
        <p:txBody>
          <a:bodyPr wrap="square" rtlCol="0">
            <a:spAutoFit/>
          </a:bodyPr>
          <a:lstStyle/>
          <a:p>
            <a:r>
              <a:rPr lang="en-US" sz="1400" b="1" dirty="0" smtClean="0"/>
              <a:t>30% Foam Quality</a:t>
            </a:r>
            <a:endParaRPr lang="en-US" sz="1400" b="1" dirty="0"/>
          </a:p>
        </p:txBody>
      </p:sp>
      <p:graphicFrame>
        <p:nvGraphicFramePr>
          <p:cNvPr id="6" name="Chart 5"/>
          <p:cNvGraphicFramePr/>
          <p:nvPr>
            <p:extLst>
              <p:ext uri="{D42A27DB-BD31-4B8C-83A1-F6EECF244321}">
                <p14:modId xmlns:p14="http://schemas.microsoft.com/office/powerpoint/2010/main" val="4271030953"/>
              </p:ext>
            </p:extLst>
          </p:nvPr>
        </p:nvGraphicFramePr>
        <p:xfrm>
          <a:off x="4572000" y="1219200"/>
          <a:ext cx="4376737" cy="2286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705600" y="1295400"/>
            <a:ext cx="1676400" cy="307777"/>
          </a:xfrm>
          <a:prstGeom prst="rect">
            <a:avLst/>
          </a:prstGeom>
          <a:noFill/>
        </p:spPr>
        <p:txBody>
          <a:bodyPr wrap="square" rtlCol="0">
            <a:spAutoFit/>
          </a:bodyPr>
          <a:lstStyle/>
          <a:p>
            <a:r>
              <a:rPr lang="en-US" sz="1400" b="1" dirty="0" smtClean="0"/>
              <a:t>50% Foam Quality</a:t>
            </a:r>
            <a:endParaRPr lang="en-US" sz="1400" b="1" dirty="0"/>
          </a:p>
        </p:txBody>
      </p:sp>
      <p:graphicFrame>
        <p:nvGraphicFramePr>
          <p:cNvPr id="8" name="Chart 7"/>
          <p:cNvGraphicFramePr/>
          <p:nvPr>
            <p:extLst>
              <p:ext uri="{D42A27DB-BD31-4B8C-83A1-F6EECF244321}">
                <p14:modId xmlns:p14="http://schemas.microsoft.com/office/powerpoint/2010/main" val="2861678620"/>
              </p:ext>
            </p:extLst>
          </p:nvPr>
        </p:nvGraphicFramePr>
        <p:xfrm>
          <a:off x="152400" y="3962400"/>
          <a:ext cx="43434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362200" y="4038600"/>
            <a:ext cx="1676400" cy="307777"/>
          </a:xfrm>
          <a:prstGeom prst="rect">
            <a:avLst/>
          </a:prstGeom>
          <a:noFill/>
        </p:spPr>
        <p:txBody>
          <a:bodyPr wrap="square" rtlCol="0">
            <a:spAutoFit/>
          </a:bodyPr>
          <a:lstStyle/>
          <a:p>
            <a:r>
              <a:rPr lang="en-US" sz="1400" b="1" dirty="0" smtClean="0"/>
              <a:t>70% Foam Quality</a:t>
            </a:r>
            <a:endParaRPr lang="en-US" sz="1400" b="1" dirty="0"/>
          </a:p>
        </p:txBody>
      </p:sp>
      <p:graphicFrame>
        <p:nvGraphicFramePr>
          <p:cNvPr id="10" name="Chart 9"/>
          <p:cNvGraphicFramePr/>
          <p:nvPr>
            <p:extLst>
              <p:ext uri="{D42A27DB-BD31-4B8C-83A1-F6EECF244321}">
                <p14:modId xmlns:p14="http://schemas.microsoft.com/office/powerpoint/2010/main" val="4230362139"/>
              </p:ext>
            </p:extLst>
          </p:nvPr>
        </p:nvGraphicFramePr>
        <p:xfrm>
          <a:off x="4648200" y="4038600"/>
          <a:ext cx="4495800" cy="2395537"/>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7086600" y="4191000"/>
            <a:ext cx="1600200" cy="307777"/>
          </a:xfrm>
          <a:prstGeom prst="rect">
            <a:avLst/>
          </a:prstGeom>
          <a:noFill/>
        </p:spPr>
        <p:txBody>
          <a:bodyPr wrap="square" rtlCol="0">
            <a:spAutoFit/>
          </a:bodyPr>
          <a:lstStyle/>
          <a:p>
            <a:r>
              <a:rPr lang="en-US" sz="1400" b="1" dirty="0" smtClean="0"/>
              <a:t>80% Foam Quality</a:t>
            </a:r>
            <a:endParaRPr lang="en-US" sz="1400" b="1" dirty="0"/>
          </a:p>
        </p:txBody>
      </p:sp>
      <p:cxnSp>
        <p:nvCxnSpPr>
          <p:cNvPr id="13" name="Straight Connector 12"/>
          <p:cNvCxnSpPr/>
          <p:nvPr/>
        </p:nvCxnSpPr>
        <p:spPr>
          <a:xfrm>
            <a:off x="838200" y="4572000"/>
            <a:ext cx="3429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0" y="4837176"/>
            <a:ext cx="3124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71800" y="1603177"/>
            <a:ext cx="1676400" cy="307777"/>
          </a:xfrm>
          <a:prstGeom prst="rect">
            <a:avLst/>
          </a:prstGeom>
          <a:noFill/>
        </p:spPr>
        <p:txBody>
          <a:bodyPr wrap="square" rtlCol="0">
            <a:spAutoFit/>
          </a:bodyPr>
          <a:lstStyle/>
          <a:p>
            <a:r>
              <a:rPr lang="en-US" sz="1400" b="1" dirty="0" smtClean="0"/>
              <a:t>µ*=78.91 </a:t>
            </a:r>
            <a:r>
              <a:rPr lang="en-US" sz="1400" b="1" dirty="0" err="1" smtClean="0"/>
              <a:t>cp</a:t>
            </a:r>
            <a:endParaRPr lang="en-US" sz="1400" b="1" dirty="0"/>
          </a:p>
        </p:txBody>
      </p:sp>
      <p:sp>
        <p:nvSpPr>
          <p:cNvPr id="16" name="TextBox 13"/>
          <p:cNvSpPr txBox="1"/>
          <p:nvPr/>
        </p:nvSpPr>
        <p:spPr>
          <a:xfrm>
            <a:off x="7086600" y="1494319"/>
            <a:ext cx="1676378" cy="30778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µ*=118.30 </a:t>
            </a:r>
            <a:r>
              <a:rPr lang="en-US" sz="1400" b="1" dirty="0" err="1" smtClean="0"/>
              <a:t>cp</a:t>
            </a:r>
            <a:endParaRPr lang="en-US" sz="1400" b="1" dirty="0"/>
          </a:p>
        </p:txBody>
      </p:sp>
      <p:sp>
        <p:nvSpPr>
          <p:cNvPr id="18" name="TextBox 13"/>
          <p:cNvSpPr txBox="1"/>
          <p:nvPr/>
        </p:nvSpPr>
        <p:spPr>
          <a:xfrm>
            <a:off x="2743200" y="4953000"/>
            <a:ext cx="1676379" cy="30779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µ*=139.98 </a:t>
            </a:r>
            <a:r>
              <a:rPr lang="en-US" sz="1400" b="1" dirty="0" err="1" smtClean="0"/>
              <a:t>cp</a:t>
            </a:r>
            <a:endParaRPr lang="en-US" sz="1400" b="1" dirty="0"/>
          </a:p>
        </p:txBody>
      </p:sp>
      <p:sp>
        <p:nvSpPr>
          <p:cNvPr id="19" name="TextBox 13"/>
          <p:cNvSpPr txBox="1"/>
          <p:nvPr/>
        </p:nvSpPr>
        <p:spPr>
          <a:xfrm>
            <a:off x="7048503" y="4418110"/>
            <a:ext cx="1676394" cy="30777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t>µ*=65.72 </a:t>
            </a:r>
            <a:r>
              <a:rPr lang="en-US" sz="1400" b="1" dirty="0" err="1" smtClean="0"/>
              <a:t>cp</a:t>
            </a:r>
            <a:endParaRPr lang="en-US" sz="1400" b="1" dirty="0"/>
          </a:p>
        </p:txBody>
      </p:sp>
    </p:spTree>
    <p:extLst>
      <p:ext uri="{BB962C8B-B14F-4D97-AF65-F5344CB8AC3E}">
        <p14:creationId xmlns:p14="http://schemas.microsoft.com/office/powerpoint/2010/main" val="26576022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94785" y="5201353"/>
            <a:ext cx="2954430" cy="13711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49345" y="228600"/>
            <a:ext cx="8229600" cy="914400"/>
          </a:xfrm>
        </p:spPr>
        <p:txBody>
          <a:bodyPr>
            <a:normAutofit/>
          </a:bodyPr>
          <a:lstStyle/>
          <a:p>
            <a:r>
              <a:rPr lang="en-US" sz="4000" dirty="0" smtClean="0">
                <a:latin typeface="Arial" panose="020B0604020202020204" pitchFamily="34" charset="0"/>
                <a:cs typeface="Arial" panose="020B0604020202020204" pitchFamily="34" charset="0"/>
              </a:rPr>
              <a:t>Solubility of </a:t>
            </a:r>
            <a:r>
              <a:rPr lang="en-US" sz="4000" dirty="0" err="1" smtClean="0">
                <a:latin typeface="Arial" panose="020B0604020202020204" pitchFamily="34" charset="0"/>
                <a:cs typeface="Arial" panose="020B0604020202020204" pitchFamily="34" charset="0"/>
              </a:rPr>
              <a:t>Ethomeen</a:t>
            </a:r>
            <a:r>
              <a:rPr lang="en-US" sz="4000" dirty="0" smtClean="0">
                <a:latin typeface="Arial" panose="020B0604020202020204" pitchFamily="34" charset="0"/>
                <a:cs typeface="Arial" panose="020B0604020202020204" pitchFamily="34" charset="0"/>
              </a:rPr>
              <a:t> C12</a:t>
            </a:r>
            <a:endParaRPr lang="en-US" sz="4000" dirty="0">
              <a:latin typeface="Arial" panose="020B0604020202020204" pitchFamily="34" charset="0"/>
              <a:cs typeface="Arial" panose="020B0604020202020204" pitchFamily="34" charset="0"/>
            </a:endParaRPr>
          </a:p>
        </p:txBody>
      </p:sp>
      <p:sp>
        <p:nvSpPr>
          <p:cNvPr id="5" name="Rectangle 4"/>
          <p:cNvSpPr/>
          <p:nvPr/>
        </p:nvSpPr>
        <p:spPr>
          <a:xfrm>
            <a:off x="6049215" y="4583289"/>
            <a:ext cx="2663778" cy="2000548"/>
          </a:xfrm>
          <a:prstGeom prst="rect">
            <a:avLst/>
          </a:prstGeom>
        </p:spPr>
        <p:txBody>
          <a:bodyPr wrap="square">
            <a:spAutoFit/>
          </a:bodyPr>
          <a:lstStyle/>
          <a:p>
            <a:pPr algn="ctr"/>
            <a:r>
              <a:rPr lang="en-US" sz="2200" dirty="0" smtClean="0">
                <a:latin typeface="Arial" panose="020B0604020202020204" pitchFamily="34" charset="0"/>
                <a:cs typeface="Arial" panose="020B0604020202020204" pitchFamily="34" charset="0"/>
              </a:rPr>
              <a:t>1% </a:t>
            </a:r>
            <a:r>
              <a:rPr lang="en-US" sz="2200" dirty="0">
                <a:latin typeface="Arial" panose="020B0604020202020204" pitchFamily="34" charset="0"/>
                <a:cs typeface="Arial" panose="020B0604020202020204" pitchFamily="34" charset="0"/>
              </a:rPr>
              <a:t>C12 in </a:t>
            </a:r>
            <a:r>
              <a:rPr lang="en-US" sz="2200" dirty="0" smtClean="0">
                <a:latin typeface="Arial" panose="020B0604020202020204" pitchFamily="34" charset="0"/>
                <a:cs typeface="Arial" panose="020B0604020202020204" pitchFamily="34" charset="0"/>
              </a:rPr>
              <a:t>brine </a:t>
            </a:r>
          </a:p>
          <a:p>
            <a:pPr algn="ctr"/>
            <a:r>
              <a:rPr lang="en-US" sz="2200" dirty="0" smtClean="0">
                <a:latin typeface="Arial" panose="020B0604020202020204" pitchFamily="34" charset="0"/>
                <a:cs typeface="Arial" panose="020B0604020202020204" pitchFamily="34" charset="0"/>
              </a:rPr>
              <a:t>(22% TDS): </a:t>
            </a:r>
            <a:endParaRPr lang="en-US" sz="2200" dirty="0">
              <a:latin typeface="Arial" panose="020B0604020202020204" pitchFamily="34" charset="0"/>
              <a:cs typeface="Arial" panose="020B0604020202020204" pitchFamily="34" charset="0"/>
            </a:endParaRPr>
          </a:p>
          <a:p>
            <a:pPr algn="ctr"/>
            <a:r>
              <a:rPr lang="pt-BR" sz="2000" dirty="0" smtClean="0">
                <a:latin typeface="Arial" panose="020B0604020202020204" pitchFamily="34" charset="0"/>
                <a:cs typeface="Arial" panose="020B0604020202020204" pitchFamily="34" charset="0"/>
              </a:rPr>
              <a:t>Na</a:t>
            </a:r>
            <a:r>
              <a:rPr lang="pt-BR"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71720 ppm </a:t>
            </a:r>
          </a:p>
          <a:p>
            <a:pPr algn="ctr"/>
            <a:r>
              <a:rPr lang="pt-BR" sz="2000" dirty="0" smtClean="0">
                <a:latin typeface="Arial" panose="020B0604020202020204" pitchFamily="34" charset="0"/>
                <a:cs typeface="Arial" panose="020B0604020202020204" pitchFamily="34" charset="0"/>
              </a:rPr>
              <a:t>Ca</a:t>
            </a:r>
            <a:r>
              <a:rPr lang="pt-BR" sz="2000" baseline="30000" dirty="0" smtClean="0">
                <a:latin typeface="Arial" panose="020B0604020202020204" pitchFamily="34" charset="0"/>
                <a:cs typeface="Arial" panose="020B0604020202020204" pitchFamily="34" charset="0"/>
              </a:rPr>
              <a:t>2+</a:t>
            </a:r>
            <a:r>
              <a:rPr lang="pt-BR" sz="2000" dirty="0" smtClean="0">
                <a:latin typeface="Arial" panose="020B0604020202020204" pitchFamily="34" charset="0"/>
                <a:cs typeface="Arial" panose="020B0604020202020204" pitchFamily="34" charset="0"/>
              </a:rPr>
              <a:t>: </a:t>
            </a:r>
            <a:r>
              <a:rPr lang="pt-BR" sz="2000" dirty="0">
                <a:latin typeface="Arial" panose="020B0604020202020204" pitchFamily="34" charset="0"/>
                <a:cs typeface="Arial" panose="020B0604020202020204" pitchFamily="34" charset="0"/>
              </a:rPr>
              <a:t>21060 </a:t>
            </a:r>
            <a:r>
              <a:rPr lang="pt-BR" sz="2000" dirty="0" smtClean="0">
                <a:latin typeface="Arial" panose="020B0604020202020204" pitchFamily="34" charset="0"/>
                <a:cs typeface="Arial" panose="020B0604020202020204" pitchFamily="34" charset="0"/>
              </a:rPr>
              <a:t>ppm</a:t>
            </a:r>
          </a:p>
          <a:p>
            <a:pPr algn="ctr"/>
            <a:r>
              <a:rPr lang="en-US" sz="2000" dirty="0" smtClean="0">
                <a:latin typeface="Arial" panose="020B0604020202020204" pitchFamily="34" charset="0"/>
                <a:cs typeface="Arial" panose="020B0604020202020204" pitchFamily="34" charset="0"/>
              </a:rPr>
              <a:t>Mg</a:t>
            </a:r>
            <a:r>
              <a:rPr lang="en-US" sz="2000" baseline="30000" dirty="0" smtClean="0">
                <a:latin typeface="Arial" panose="020B0604020202020204" pitchFamily="34" charset="0"/>
                <a:cs typeface="Arial" panose="020B0604020202020204" pitchFamily="34" charset="0"/>
              </a:rPr>
              <a:t>2+</a:t>
            </a:r>
            <a:r>
              <a:rPr lang="en-US" sz="2000" dirty="0" smtClean="0">
                <a:latin typeface="Arial" panose="020B0604020202020204" pitchFamily="34" charset="0"/>
                <a:cs typeface="Arial" panose="020B0604020202020204" pitchFamily="34" charset="0"/>
              </a:rPr>
              <a:t>: 3063 ppm </a:t>
            </a:r>
          </a:p>
          <a:p>
            <a:pPr algn="ctr"/>
            <a:r>
              <a:rPr lang="en-US" sz="2000" dirty="0" smtClean="0">
                <a:latin typeface="Arial" panose="020B0604020202020204" pitchFamily="34" charset="0"/>
                <a:cs typeface="Arial" panose="020B0604020202020204" pitchFamily="34" charset="0"/>
              </a:rPr>
              <a:t>Cl</a:t>
            </a:r>
            <a:r>
              <a:rPr lang="en-US" sz="2000" baseline="30000" dirty="0" smtClean="0">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156777 ppm </a:t>
            </a:r>
          </a:p>
        </p:txBody>
      </p:sp>
      <p:sp>
        <p:nvSpPr>
          <p:cNvPr id="7" name="TextBox 6"/>
          <p:cNvSpPr txBox="1"/>
          <p:nvPr/>
        </p:nvSpPr>
        <p:spPr>
          <a:xfrm>
            <a:off x="61822" y="1066800"/>
            <a:ext cx="4510178" cy="4678204"/>
          </a:xfrm>
          <a:prstGeom prst="rect">
            <a:avLst/>
          </a:prstGeom>
          <a:noFill/>
        </p:spPr>
        <p:txBody>
          <a:bodyPr wrap="square" rtlCol="0">
            <a:spAutoFit/>
          </a:bodyPr>
          <a:lstStyle/>
          <a:p>
            <a:pPr marL="285750" indent="-285750">
              <a:lnSpc>
                <a:spcPct val="150000"/>
              </a:lnSpc>
              <a:spcAft>
                <a:spcPts val="1200"/>
              </a:spcAft>
              <a:buFont typeface="Wingdings" panose="05000000000000000000" pitchFamily="2" charset="2"/>
              <a:buChar char="Ø"/>
            </a:pPr>
            <a:r>
              <a:rPr lang="en-US" sz="2400" b="1" dirty="0" smtClean="0">
                <a:latin typeface="Arial" panose="020B0604020202020204" pitchFamily="34" charset="0"/>
                <a:cs typeface="Arial" panose="020B0604020202020204" pitchFamily="34" charset="0"/>
              </a:rPr>
              <a:t>CO</a:t>
            </a:r>
            <a:r>
              <a:rPr lang="en-US" sz="2400" b="1" baseline="-25000" dirty="0" smtClean="0">
                <a:latin typeface="Arial" panose="020B0604020202020204" pitchFamily="34" charset="0"/>
                <a:cs typeface="Arial" panose="020B0604020202020204" pitchFamily="34" charset="0"/>
              </a:rPr>
              <a:t>2</a:t>
            </a:r>
            <a:r>
              <a:rPr lang="en-US" sz="2400" b="1" dirty="0" smtClean="0">
                <a:latin typeface="Arial" panose="020B0604020202020204" pitchFamily="34" charset="0"/>
                <a:cs typeface="Arial" panose="020B0604020202020204" pitchFamily="34" charset="0"/>
              </a:rPr>
              <a:t> phase</a:t>
            </a:r>
            <a:r>
              <a:rPr lang="en-US" sz="2400" dirty="0" smtClean="0">
                <a:latin typeface="Arial" panose="020B0604020202020204" pitchFamily="34" charset="0"/>
                <a:cs typeface="Arial" panose="020B0604020202020204" pitchFamily="34" charset="0"/>
              </a:rPr>
              <a:t>: C12 is </a:t>
            </a:r>
            <a:r>
              <a:rPr lang="en-US" sz="2400" b="1" dirty="0" smtClean="0">
                <a:solidFill>
                  <a:srgbClr val="FF0000"/>
                </a:solidFill>
                <a:latin typeface="Arial" panose="020B0604020202020204" pitchFamily="34" charset="0"/>
                <a:cs typeface="Arial" panose="020B0604020202020204" pitchFamily="34" charset="0"/>
              </a:rPr>
              <a:t>CO</a:t>
            </a:r>
            <a:r>
              <a:rPr lang="en-US" sz="2400" b="1" baseline="-25000" dirty="0" smtClean="0">
                <a:solidFill>
                  <a:srgbClr val="FF0000"/>
                </a:solidFill>
                <a:latin typeface="Arial" panose="020B0604020202020204" pitchFamily="34" charset="0"/>
                <a:cs typeface="Arial" panose="020B0604020202020204" pitchFamily="34" charset="0"/>
              </a:rPr>
              <a:t>2</a:t>
            </a:r>
            <a:r>
              <a:rPr lang="en-US" sz="2400" b="1" dirty="0" smtClean="0">
                <a:solidFill>
                  <a:srgbClr val="FF0000"/>
                </a:solidFill>
                <a:latin typeface="Arial" panose="020B0604020202020204" pitchFamily="34" charset="0"/>
                <a:cs typeface="Arial" panose="020B0604020202020204" pitchFamily="34" charset="0"/>
              </a:rPr>
              <a:t>-soluble</a:t>
            </a:r>
            <a:r>
              <a:rPr lang="en-US" sz="2400" dirty="0" smtClean="0">
                <a:latin typeface="Arial" panose="020B0604020202020204" pitchFamily="34" charset="0"/>
                <a:cs typeface="Arial" panose="020B0604020202020204" pitchFamily="34" charset="0"/>
              </a:rPr>
              <a:t> (</a:t>
            </a:r>
            <a:r>
              <a:rPr lang="en-US" sz="2400" b="1" dirty="0" smtClean="0"/>
              <a:t>SPE-154222-PA</a:t>
            </a:r>
            <a:r>
              <a:rPr lang="en-US" sz="2400" dirty="0"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marL="285750" indent="-285750">
              <a:lnSpc>
                <a:spcPct val="150000"/>
              </a:lnSpc>
              <a:spcAft>
                <a:spcPts val="1200"/>
              </a:spcAft>
              <a:buFont typeface="Wingdings" panose="05000000000000000000" pitchFamily="2" charset="2"/>
              <a:buChar char="Ø"/>
            </a:pPr>
            <a:r>
              <a:rPr lang="en-US" sz="2400" b="1" dirty="0" smtClean="0">
                <a:latin typeface="Arial" panose="020B0604020202020204" pitchFamily="34" charset="0"/>
                <a:cs typeface="Arial" panose="020B0604020202020204" pitchFamily="34" charset="0"/>
              </a:rPr>
              <a:t>Aqueous phase</a:t>
            </a:r>
            <a:r>
              <a:rPr lang="en-US" sz="2400" dirty="0" smtClean="0">
                <a:latin typeface="Arial" panose="020B0604020202020204" pitchFamily="34" charset="0"/>
                <a:cs typeface="Arial" panose="020B0604020202020204" pitchFamily="34" charset="0"/>
              </a:rPr>
              <a:t>: the </a:t>
            </a:r>
            <a:r>
              <a:rPr lang="en-US" sz="2400" b="1" dirty="0" smtClean="0">
                <a:solidFill>
                  <a:srgbClr val="FF0000"/>
                </a:solidFill>
                <a:latin typeface="Arial" panose="020B0604020202020204" pitchFamily="34" charset="0"/>
                <a:cs typeface="Arial" panose="020B0604020202020204" pitchFamily="34" charset="0"/>
              </a:rPr>
              <a:t>cloud point </a:t>
            </a:r>
            <a:r>
              <a:rPr lang="en-US" sz="2400" dirty="0" smtClean="0">
                <a:latin typeface="Arial" panose="020B0604020202020204" pitchFamily="34" charset="0"/>
                <a:cs typeface="Arial" panose="020B0604020202020204" pitchFamily="34" charset="0"/>
              </a:rPr>
              <a:t>of C12 is lower than room temperature at original pH (9.24), and is enhanced with decreasing </a:t>
            </a:r>
            <a:r>
              <a:rPr lang="en-US" sz="2400" dirty="0" smtClean="0">
                <a:latin typeface="Arial" panose="020B0604020202020204" pitchFamily="34" charset="0"/>
                <a:cs typeface="Arial" panose="020B0604020202020204" pitchFamily="34" charset="0"/>
              </a:rPr>
              <a:t>pH due to the protonation of C12.</a:t>
            </a:r>
            <a:endParaRPr lang="en-US" sz="2400"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145" y="1066800"/>
            <a:ext cx="466352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a:xfrm>
            <a:off x="6868889" y="6481586"/>
            <a:ext cx="2133600" cy="365125"/>
          </a:xfrm>
        </p:spPr>
        <p:txBody>
          <a:bodyPr/>
          <a:lstStyle/>
          <a:p>
            <a:pPr>
              <a:defRPr/>
            </a:pPr>
            <a:fld id="{BBD86FD0-1E35-4B87-9C1A-BBA3B104C362}" type="slidenum">
              <a:rPr lang="en-US" smtClean="0"/>
              <a:pPr>
                <a:defRPr/>
              </a:pPr>
              <a:t>4</a:t>
            </a:fld>
            <a:endParaRPr lang="en-US"/>
          </a:p>
        </p:txBody>
      </p:sp>
    </p:spTree>
    <p:extLst>
      <p:ext uri="{BB962C8B-B14F-4D97-AF65-F5344CB8AC3E}">
        <p14:creationId xmlns:p14="http://schemas.microsoft.com/office/powerpoint/2010/main" val="116087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dirty="0" smtClean="0">
                <a:latin typeface="Arial" panose="020B0604020202020204" pitchFamily="34" charset="0"/>
                <a:cs typeface="Arial" panose="020B0604020202020204" pitchFamily="34" charset="0"/>
              </a:rPr>
              <a:t>Core Plug </a:t>
            </a:r>
            <a:r>
              <a:rPr lang="en-US" sz="4000" dirty="0" smtClean="0">
                <a:latin typeface="Arial" panose="020B0604020202020204" pitchFamily="34" charset="0"/>
                <a:cs typeface="Arial" panose="020B0604020202020204" pitchFamily="34" charset="0"/>
              </a:rPr>
              <a:t>by Poor Solubility</a:t>
            </a:r>
            <a:endParaRPr lang="en-US" sz="4000" dirty="0">
              <a:latin typeface="Arial" panose="020B0604020202020204" pitchFamily="34" charset="0"/>
              <a:cs typeface="Arial" panose="020B0604020202020204" pitchFamily="34" charset="0"/>
            </a:endParaRPr>
          </a:p>
        </p:txBody>
      </p:sp>
      <p:sp>
        <p:nvSpPr>
          <p:cNvPr id="10" name="Rectangle 9"/>
          <p:cNvSpPr/>
          <p:nvPr/>
        </p:nvSpPr>
        <p:spPr>
          <a:xfrm>
            <a:off x="10083" y="1083928"/>
            <a:ext cx="4084875" cy="5539978"/>
          </a:xfrm>
          <a:prstGeom prst="rect">
            <a:avLst/>
          </a:prstGeom>
        </p:spPr>
        <p:txBody>
          <a:bodyPr wrap="square">
            <a:spAutoFit/>
          </a:bodyPr>
          <a:lstStyle/>
          <a:p>
            <a:pPr marL="285750" indent="-285750">
              <a:lnSpc>
                <a:spcPct val="150000"/>
              </a:lnSpc>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equilibrium pH of dolomite-water without CO</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 is up to </a:t>
            </a:r>
            <a:r>
              <a:rPr lang="en-US" sz="2400" b="1" dirty="0" smtClean="0">
                <a:latin typeface="Arial" panose="020B0604020202020204" pitchFamily="34" charset="0"/>
                <a:cs typeface="Arial" panose="020B0604020202020204" pitchFamily="34" charset="0"/>
              </a:rPr>
              <a:t>9.9</a:t>
            </a:r>
            <a:r>
              <a:rPr lang="en-US" sz="2400" dirty="0" smtClean="0">
                <a:latin typeface="Arial" panose="020B0604020202020204" pitchFamily="34" charset="0"/>
                <a:cs typeface="Arial" panose="020B0604020202020204" pitchFamily="34" charset="0"/>
              </a:rPr>
              <a:t>.</a:t>
            </a:r>
          </a:p>
          <a:p>
            <a:pPr marL="285750" indent="-285750">
              <a:lnSpc>
                <a:spcPct val="150000"/>
              </a:lnSpc>
              <a:spcAft>
                <a:spcPts val="1200"/>
              </a:spcAft>
              <a:buFont typeface="Wingdings" panose="05000000000000000000" pitchFamily="2" charset="2"/>
              <a:buChar char="Ø"/>
            </a:pPr>
            <a:r>
              <a:rPr lang="en-US" sz="2400" dirty="0">
                <a:latin typeface="Arial" panose="020B0604020202020204" pitchFamily="34" charset="0"/>
                <a:cs typeface="Arial" panose="020B0604020202020204" pitchFamily="34" charset="0"/>
              </a:rPr>
              <a:t>C12 is </a:t>
            </a:r>
            <a:r>
              <a:rPr lang="en-US" sz="2400" b="1" dirty="0">
                <a:solidFill>
                  <a:srgbClr val="FF0000"/>
                </a:solidFill>
                <a:latin typeface="Arial" panose="020B0604020202020204" pitchFamily="34" charset="0"/>
                <a:cs typeface="Arial" panose="020B0604020202020204" pitchFamily="34" charset="0"/>
              </a:rPr>
              <a:t>not water-soluble </a:t>
            </a:r>
            <a:r>
              <a:rPr lang="en-US" sz="2400" dirty="0" smtClean="0">
                <a:latin typeface="Arial" panose="020B0604020202020204" pitchFamily="34" charset="0"/>
                <a:cs typeface="Arial" panose="020B0604020202020204" pitchFamily="34" charset="0"/>
              </a:rPr>
              <a:t>at such </a:t>
            </a:r>
            <a:r>
              <a:rPr lang="en-US" sz="2400" dirty="0">
                <a:latin typeface="Arial" panose="020B0604020202020204" pitchFamily="34" charset="0"/>
                <a:cs typeface="Arial" panose="020B0604020202020204" pitchFamily="34" charset="0"/>
              </a:rPr>
              <a:t>high </a:t>
            </a:r>
            <a:r>
              <a:rPr lang="en-US" sz="2400" dirty="0" err="1">
                <a:latin typeface="Arial" panose="020B0604020202020204" pitchFamily="34" charset="0"/>
                <a:cs typeface="Arial" panose="020B0604020202020204" pitchFamily="34" charset="0"/>
              </a:rPr>
              <a:t>pH</a:t>
            </a:r>
            <a:r>
              <a:rPr lang="en-US" sz="2400" dirty="0" err="1" smtClean="0">
                <a:latin typeface="Arial" panose="020B0604020202020204" pitchFamily="34" charset="0"/>
                <a:cs typeface="Arial" panose="020B0604020202020204" pitchFamily="34" charset="0"/>
              </a:rPr>
              <a:t>.</a:t>
            </a:r>
            <a:endParaRPr lang="en-US" sz="2400" dirty="0" smtClean="0">
              <a:latin typeface="Arial" panose="020B0604020202020204" pitchFamily="34" charset="0"/>
              <a:cs typeface="Arial" panose="020B0604020202020204" pitchFamily="34" charset="0"/>
            </a:endParaRPr>
          </a:p>
          <a:p>
            <a:pPr marL="285750" indent="-285750">
              <a:lnSpc>
                <a:spcPct val="150000"/>
              </a:lnSpc>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The core was </a:t>
            </a:r>
            <a:r>
              <a:rPr lang="en-US" sz="2400" b="1" dirty="0" smtClean="0">
                <a:solidFill>
                  <a:srgbClr val="FF0000"/>
                </a:solidFill>
                <a:latin typeface="Arial" panose="020B0604020202020204" pitchFamily="34" charset="0"/>
                <a:cs typeface="Arial" panose="020B0604020202020204" pitchFamily="34" charset="0"/>
              </a:rPr>
              <a:t>plugged</a:t>
            </a:r>
            <a:r>
              <a:rPr lang="en-US" sz="2400" dirty="0" smtClean="0">
                <a:latin typeface="Arial" panose="020B0604020202020204" pitchFamily="34" charset="0"/>
                <a:cs typeface="Arial" panose="020B0604020202020204" pitchFamily="34" charset="0"/>
              </a:rPr>
              <a:t> by C12 during core flooding.</a:t>
            </a:r>
          </a:p>
          <a:p>
            <a:pPr marL="285750" indent="-285750">
              <a:lnSpc>
                <a:spcPct val="150000"/>
              </a:lnSpc>
              <a:spcAft>
                <a:spcPts val="1200"/>
              </a:spcAft>
              <a:buFont typeface="Wingdings" panose="05000000000000000000" pitchFamily="2" charset="2"/>
              <a:buChar char="Ø"/>
            </a:pPr>
            <a:r>
              <a:rPr lang="en-US" sz="2400" dirty="0" smtClean="0">
                <a:latin typeface="Arial" panose="020B0604020202020204" pitchFamily="34" charset="0"/>
                <a:cs typeface="Arial" panose="020B0604020202020204" pitchFamily="34" charset="0"/>
              </a:rPr>
              <a:t>A slug of </a:t>
            </a:r>
            <a:r>
              <a:rPr lang="en-US" sz="2400" b="1" dirty="0" smtClean="0">
                <a:solidFill>
                  <a:srgbClr val="FF0000"/>
                </a:solidFill>
                <a:latin typeface="Arial" panose="020B0604020202020204" pitchFamily="34" charset="0"/>
                <a:cs typeface="Arial" panose="020B0604020202020204" pitchFamily="34" charset="0"/>
              </a:rPr>
              <a:t>CO</a:t>
            </a:r>
            <a:r>
              <a:rPr lang="en-US" sz="2400" b="1" baseline="-25000" dirty="0" smtClean="0">
                <a:solidFill>
                  <a:srgbClr val="FF0000"/>
                </a:solidFill>
                <a:latin typeface="Arial" panose="020B0604020202020204" pitchFamily="34" charset="0"/>
                <a:cs typeface="Arial" panose="020B0604020202020204" pitchFamily="34" charset="0"/>
              </a:rPr>
              <a:t>2</a:t>
            </a:r>
            <a:r>
              <a:rPr lang="en-US" sz="2400" b="1" dirty="0" smtClean="0">
                <a:solidFill>
                  <a:srgbClr val="FF0000"/>
                </a:solidFill>
                <a:latin typeface="Arial" panose="020B0604020202020204" pitchFamily="34" charset="0"/>
                <a:cs typeface="Arial" panose="020B0604020202020204" pitchFamily="34" charset="0"/>
              </a:rPr>
              <a:t> is required </a:t>
            </a:r>
            <a:r>
              <a:rPr lang="en-US" sz="2400" dirty="0" smtClean="0">
                <a:latin typeface="Arial" panose="020B0604020202020204" pitchFamily="34" charset="0"/>
                <a:cs typeface="Arial" panose="020B0604020202020204" pitchFamily="34" charset="0"/>
              </a:rPr>
              <a:t>to reduce the system </a:t>
            </a:r>
            <a:r>
              <a:rPr lang="en-US" sz="2400" dirty="0" err="1" smtClean="0">
                <a:latin typeface="Arial" panose="020B0604020202020204" pitchFamily="34" charset="0"/>
                <a:cs typeface="Arial" panose="020B0604020202020204" pitchFamily="34" charset="0"/>
              </a:rPr>
              <a:t>pH.</a:t>
            </a:r>
            <a:endParaRPr lang="en-US" sz="24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1534" y="1219200"/>
            <a:ext cx="5152466" cy="231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959" y="3962400"/>
            <a:ext cx="4890976"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BBD86FD0-1E35-4B87-9C1A-BBA3B104C362}" type="slidenum">
              <a:rPr lang="en-US" smtClean="0"/>
              <a:pPr>
                <a:defRPr/>
              </a:pPr>
              <a:t>5</a:t>
            </a:fld>
            <a:endParaRPr lang="en-US"/>
          </a:p>
        </p:txBody>
      </p:sp>
    </p:spTree>
    <p:extLst>
      <p:ext uri="{BB962C8B-B14F-4D97-AF65-F5344CB8AC3E}">
        <p14:creationId xmlns:p14="http://schemas.microsoft.com/office/powerpoint/2010/main" val="1637846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024008"/>
            <a:ext cx="3922656" cy="2377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76200"/>
            <a:ext cx="8229600" cy="1143000"/>
          </a:xfrm>
        </p:spPr>
        <p:txBody>
          <a:bodyPr/>
          <a:lstStyle/>
          <a:p>
            <a:r>
              <a:rPr lang="en-US" dirty="0" smtClean="0"/>
              <a:t>Thermal Stability by DSC and TGA</a:t>
            </a:r>
            <a:endParaRPr lang="en-US" dirty="0"/>
          </a:p>
        </p:txBody>
      </p:sp>
      <p:sp>
        <p:nvSpPr>
          <p:cNvPr id="5" name="TextBox 4"/>
          <p:cNvSpPr txBox="1"/>
          <p:nvPr/>
        </p:nvSpPr>
        <p:spPr>
          <a:xfrm>
            <a:off x="0" y="1219200"/>
            <a:ext cx="4038600" cy="2308324"/>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sz="2400" dirty="0"/>
              <a:t>Differential scanning </a:t>
            </a:r>
            <a:r>
              <a:rPr lang="en-US" sz="2400" dirty="0" err="1"/>
              <a:t>calorimetry</a:t>
            </a:r>
            <a:r>
              <a:rPr lang="en-US" sz="2400" dirty="0"/>
              <a:t> (</a:t>
            </a:r>
            <a:r>
              <a:rPr lang="en-US" sz="2400" b="1" dirty="0" smtClean="0"/>
              <a:t>DSC</a:t>
            </a:r>
            <a:r>
              <a:rPr lang="en-US" sz="2400" dirty="0" smtClean="0"/>
              <a:t>) and thermal </a:t>
            </a:r>
            <a:r>
              <a:rPr lang="en-US" sz="2400" dirty="0"/>
              <a:t>gravimetric analysis </a:t>
            </a:r>
            <a:r>
              <a:rPr lang="en-US" sz="2400" dirty="0" smtClean="0"/>
              <a:t>(</a:t>
            </a:r>
            <a:r>
              <a:rPr lang="en-US" sz="2400" b="1" dirty="0" smtClean="0"/>
              <a:t>TGA</a:t>
            </a:r>
            <a:r>
              <a:rPr lang="en-US" sz="2400" dirty="0" smtClean="0"/>
              <a:t>) shows </a:t>
            </a:r>
            <a:r>
              <a:rPr lang="en-US" sz="2400" dirty="0"/>
              <a:t>the surfactant is </a:t>
            </a:r>
            <a:r>
              <a:rPr lang="en-US" sz="2400" dirty="0">
                <a:solidFill>
                  <a:srgbClr val="FF0000"/>
                </a:solidFill>
              </a:rPr>
              <a:t>stable at T&lt;150 °</a:t>
            </a:r>
            <a:r>
              <a:rPr lang="en-US" sz="2400" dirty="0" smtClean="0">
                <a:solidFill>
                  <a:srgbClr val="FF0000"/>
                </a:solidFill>
              </a:rPr>
              <a:t>C</a:t>
            </a:r>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295400"/>
            <a:ext cx="5137714" cy="2590800"/>
          </a:xfrm>
          <a:prstGeom prst="rect">
            <a:avLst/>
          </a:prstGeom>
          <a:noFill/>
          <a:ln>
            <a:noFill/>
          </a:ln>
        </p:spPr>
      </p:pic>
      <p:sp>
        <p:nvSpPr>
          <p:cNvPr id="6" name="Rectangle 5"/>
          <p:cNvSpPr/>
          <p:nvPr/>
        </p:nvSpPr>
        <p:spPr>
          <a:xfrm>
            <a:off x="5105400" y="1333690"/>
            <a:ext cx="561372" cy="369332"/>
          </a:xfrm>
          <a:prstGeom prst="rect">
            <a:avLst/>
          </a:prstGeom>
        </p:spPr>
        <p:txBody>
          <a:bodyPr wrap="none">
            <a:spAutoFit/>
          </a:bodyPr>
          <a:lstStyle/>
          <a:p>
            <a:r>
              <a:rPr lang="en-US" b="1" dirty="0"/>
              <a:t>DSC</a:t>
            </a:r>
            <a:endParaRPr lang="en-US" dirty="0"/>
          </a:p>
        </p:txBody>
      </p:sp>
      <p:cxnSp>
        <p:nvCxnSpPr>
          <p:cNvPr id="16" name="Straight Connector 15"/>
          <p:cNvCxnSpPr/>
          <p:nvPr/>
        </p:nvCxnSpPr>
        <p:spPr>
          <a:xfrm flipH="1">
            <a:off x="4572000" y="2765778"/>
            <a:ext cx="25908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83369" y="2373362"/>
            <a:ext cx="838200" cy="369332"/>
          </a:xfrm>
          <a:prstGeom prst="rect">
            <a:avLst/>
          </a:prstGeom>
          <a:noFill/>
        </p:spPr>
        <p:txBody>
          <a:bodyPr wrap="square" rtlCol="0">
            <a:spAutoFit/>
          </a:bodyPr>
          <a:lstStyle/>
          <a:p>
            <a:r>
              <a:rPr lang="en-US" b="1" dirty="0" smtClean="0"/>
              <a:t>150 °C</a:t>
            </a:r>
            <a:endParaRPr lang="en-US" b="1" dirty="0"/>
          </a:p>
        </p:txBody>
      </p:sp>
      <p:sp>
        <p:nvSpPr>
          <p:cNvPr id="3" name="Slide Number Placeholder 2"/>
          <p:cNvSpPr>
            <a:spLocks noGrp="1"/>
          </p:cNvSpPr>
          <p:nvPr>
            <p:ph type="sldNum" sz="quarter" idx="12"/>
          </p:nvPr>
        </p:nvSpPr>
        <p:spPr/>
        <p:txBody>
          <a:bodyPr/>
          <a:lstStyle/>
          <a:p>
            <a:fld id="{1AF77992-3F82-4E3F-B8F1-295D05081C19}" type="slidenum">
              <a:rPr lang="en-US" smtClean="0"/>
              <a:t>6</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961209"/>
            <a:ext cx="4263232" cy="244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66900" y="3527524"/>
            <a:ext cx="3238500" cy="553998"/>
          </a:xfrm>
          <a:prstGeom prst="rect">
            <a:avLst/>
          </a:prstGeom>
          <a:noFill/>
        </p:spPr>
        <p:txBody>
          <a:bodyPr wrap="square" rtlCol="0">
            <a:spAutoFit/>
          </a:bodyPr>
          <a:lstStyle/>
          <a:p>
            <a:r>
              <a:rPr lang="en-US" sz="3000" b="1" dirty="0" smtClean="0">
                <a:solidFill>
                  <a:srgbClr val="FF0000"/>
                </a:solidFill>
                <a:latin typeface="Arial" panose="020B0604020202020204" pitchFamily="34" charset="0"/>
                <a:cs typeface="Arial" panose="020B0604020202020204" pitchFamily="34" charset="0"/>
              </a:rPr>
              <a:t>Lack of water!</a:t>
            </a:r>
            <a:endParaRPr lang="en-US" sz="3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81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lstStyle/>
          <a:p>
            <a:r>
              <a:rPr lang="en-US" dirty="0" smtClean="0"/>
              <a:t>Thermal </a:t>
            </a:r>
            <a:r>
              <a:rPr lang="en-US" dirty="0" smtClean="0"/>
              <a:t>Stability of </a:t>
            </a:r>
            <a:r>
              <a:rPr lang="en-US" dirty="0" err="1" smtClean="0"/>
              <a:t>Ethomeen</a:t>
            </a:r>
            <a:r>
              <a:rPr lang="en-US" dirty="0" smtClean="0"/>
              <a:t> C12</a:t>
            </a:r>
            <a:endParaRPr lang="en-US" dirty="0"/>
          </a:p>
        </p:txBody>
      </p:sp>
      <p:sp>
        <p:nvSpPr>
          <p:cNvPr id="5" name="TextBox 4"/>
          <p:cNvSpPr txBox="1"/>
          <p:nvPr/>
        </p:nvSpPr>
        <p:spPr>
          <a:xfrm>
            <a:off x="0" y="1219200"/>
            <a:ext cx="8991600" cy="2092881"/>
          </a:xfrm>
          <a:prstGeom prst="rect">
            <a:avLst/>
          </a:prstGeom>
          <a:noFill/>
        </p:spPr>
        <p:txBody>
          <a:bodyPr wrap="square" rtlCol="0">
            <a:spAutoFit/>
          </a:bodyPr>
          <a:lstStyle/>
          <a:p>
            <a:pPr marL="457200" indent="-457200">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1% (</a:t>
            </a:r>
            <a:r>
              <a:rPr lang="en-US" sz="2200" dirty="0" err="1" smtClean="0">
                <a:latin typeface="Arial" panose="020B0604020202020204" pitchFamily="34" charset="0"/>
                <a:cs typeface="Arial" panose="020B0604020202020204" pitchFamily="34" charset="0"/>
              </a:rPr>
              <a:t>wt</a:t>
            </a:r>
            <a:r>
              <a:rPr lang="en-US" sz="2200" dirty="0" smtClean="0">
                <a:latin typeface="Arial" panose="020B0604020202020204" pitchFamily="34" charset="0"/>
                <a:cs typeface="Arial" panose="020B0604020202020204" pitchFamily="34" charset="0"/>
              </a:rPr>
              <a:t>) C12 in </a:t>
            </a:r>
            <a:r>
              <a:rPr lang="en-US" sz="2200" dirty="0" err="1" smtClean="0">
                <a:latin typeface="Arial" panose="020B0604020202020204" pitchFamily="34" charset="0"/>
                <a:cs typeface="Arial" panose="020B0604020202020204" pitchFamily="34" charset="0"/>
              </a:rPr>
              <a:t>HCl</a:t>
            </a:r>
            <a:r>
              <a:rPr lang="en-US" sz="2200" dirty="0" smtClean="0">
                <a:latin typeface="Arial" panose="020B0604020202020204" pitchFamily="34" charset="0"/>
                <a:cs typeface="Arial" panose="020B0604020202020204" pitchFamily="34" charset="0"/>
              </a:rPr>
              <a:t> solution at </a:t>
            </a:r>
            <a:r>
              <a:rPr lang="en-US" sz="2200" dirty="0" smtClean="0">
                <a:solidFill>
                  <a:srgbClr val="FF0000"/>
                </a:solidFill>
                <a:latin typeface="Arial" panose="020B0604020202020204" pitchFamily="34" charset="0"/>
                <a:cs typeface="Arial" panose="020B0604020202020204" pitchFamily="34" charset="0"/>
              </a:rPr>
              <a:t>pH=4.0</a:t>
            </a:r>
            <a:r>
              <a:rPr lang="en-US" sz="2200" dirty="0" smtClean="0">
                <a:latin typeface="Arial" panose="020B0604020202020204" pitchFamily="34" charset="0"/>
                <a:cs typeface="Arial" panose="020B0604020202020204" pitchFamily="34" charset="0"/>
              </a:rPr>
              <a:t> was aged at </a:t>
            </a:r>
            <a:r>
              <a:rPr lang="en-US" sz="2200" dirty="0" smtClean="0">
                <a:solidFill>
                  <a:srgbClr val="FF0000"/>
                </a:solidFill>
                <a:latin typeface="Arial" panose="020B0604020202020204" pitchFamily="34" charset="0"/>
                <a:cs typeface="Arial" panose="020B0604020202020204" pitchFamily="34" charset="0"/>
              </a:rPr>
              <a:t>125 °C</a:t>
            </a:r>
            <a:r>
              <a:rPr lang="en-US" sz="2200" dirty="0" smtClean="0">
                <a:latin typeface="Arial" panose="020B0604020202020204" pitchFamily="34" charset="0"/>
                <a:cs typeface="Arial" panose="020B0604020202020204" pitchFamily="34" charset="0"/>
              </a:rPr>
              <a:t> for 11 days. (Note, O</a:t>
            </a:r>
            <a:r>
              <a:rPr lang="en-US" sz="2200" baseline="-25000" dirty="0" smtClean="0">
                <a:latin typeface="Arial" panose="020B0604020202020204" pitchFamily="34" charset="0"/>
                <a:cs typeface="Arial" panose="020B0604020202020204" pitchFamily="34" charset="0"/>
              </a:rPr>
              <a:t>2</a:t>
            </a:r>
            <a:r>
              <a:rPr lang="en-US" sz="2200" dirty="0" smtClean="0">
                <a:latin typeface="Arial" panose="020B0604020202020204" pitchFamily="34" charset="0"/>
                <a:cs typeface="Arial" panose="020B0604020202020204" pitchFamily="34" charset="0"/>
              </a:rPr>
              <a:t> was not eliminated)</a:t>
            </a:r>
          </a:p>
          <a:p>
            <a:pPr marL="457200" indent="-457200">
              <a:spcAft>
                <a:spcPts val="1200"/>
              </a:spcAft>
              <a:buFont typeface="Wingdings" panose="05000000000000000000" pitchFamily="2" charset="2"/>
              <a:buChar char="Ø"/>
            </a:pPr>
            <a:r>
              <a:rPr lang="en-US" sz="2200" dirty="0" smtClean="0">
                <a:latin typeface="Arial" panose="020B0604020202020204" pitchFamily="34" charset="0"/>
                <a:cs typeface="Arial" panose="020B0604020202020204" pitchFamily="34" charset="0"/>
              </a:rPr>
              <a:t>The HPLC-ELSD analysis results demonstrate the slow </a:t>
            </a:r>
            <a:r>
              <a:rPr lang="en-US" sz="2200" dirty="0" smtClean="0">
                <a:solidFill>
                  <a:srgbClr val="FF0000"/>
                </a:solidFill>
                <a:latin typeface="Arial" panose="020B0604020202020204" pitchFamily="34" charset="0"/>
                <a:cs typeface="Arial" panose="020B0604020202020204" pitchFamily="34" charset="0"/>
              </a:rPr>
              <a:t>degradation</a:t>
            </a:r>
            <a:r>
              <a:rPr lang="en-US" sz="2200" dirty="0" smtClean="0">
                <a:latin typeface="Arial" panose="020B0604020202020204" pitchFamily="34" charset="0"/>
                <a:cs typeface="Arial" panose="020B0604020202020204" pitchFamily="34" charset="0"/>
              </a:rPr>
              <a:t>.</a:t>
            </a:r>
          </a:p>
          <a:p>
            <a:pPr marL="457200" indent="-457200">
              <a:spcAft>
                <a:spcPts val="1200"/>
              </a:spcAft>
              <a:buFont typeface="Wingdings" panose="05000000000000000000" pitchFamily="2" charset="2"/>
              <a:buChar char="Ø"/>
            </a:pPr>
            <a:r>
              <a:rPr lang="en-US" sz="2200" dirty="0" smtClean="0">
                <a:solidFill>
                  <a:srgbClr val="FF0000"/>
                </a:solidFill>
                <a:latin typeface="Arial" panose="020B0604020202020204" pitchFamily="34" charset="0"/>
                <a:cs typeface="Arial" panose="020B0604020202020204" pitchFamily="34" charset="0"/>
              </a:rPr>
              <a:t>6.0% </a:t>
            </a:r>
            <a:r>
              <a:rPr lang="en-US" sz="2200" dirty="0" smtClean="0">
                <a:latin typeface="Arial" panose="020B0604020202020204" pitchFamily="34" charset="0"/>
                <a:cs typeface="Arial" panose="020B0604020202020204" pitchFamily="34" charset="0"/>
              </a:rPr>
              <a:t>C12 was degraded </a:t>
            </a:r>
            <a:r>
              <a:rPr lang="en-US" sz="2200" dirty="0" smtClean="0">
                <a:latin typeface="Arial" panose="020B0604020202020204" pitchFamily="34" charset="0"/>
                <a:cs typeface="Arial" panose="020B0604020202020204" pitchFamily="34" charset="0"/>
              </a:rPr>
              <a:t>after </a:t>
            </a:r>
            <a:r>
              <a:rPr lang="en-US" sz="2200" dirty="0" smtClean="0">
                <a:latin typeface="Arial" panose="020B0604020202020204" pitchFamily="34" charset="0"/>
                <a:cs typeface="Arial" panose="020B0604020202020204" pitchFamily="34" charset="0"/>
              </a:rPr>
              <a:t>11 days, calculated from peak areas.</a:t>
            </a:r>
            <a:endParaRPr lang="en-US" sz="2200" dirty="0">
              <a:latin typeface="Arial" panose="020B060402020202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25400" y="4648200"/>
            <a:ext cx="4699000" cy="2209800"/>
          </a:xfrm>
          <a:prstGeom prst="rect">
            <a:avLst/>
          </a:prstGeom>
          <a:noFill/>
          <a:ln>
            <a:noFill/>
          </a:ln>
        </p:spPr>
      </p:pic>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9000" y="3352800"/>
            <a:ext cx="5410200" cy="2743200"/>
          </a:xfrm>
          <a:prstGeom prst="rect">
            <a:avLst/>
          </a:prstGeom>
          <a:noFill/>
          <a:ln>
            <a:noFill/>
          </a:ln>
        </p:spPr>
      </p:pic>
      <p:sp>
        <p:nvSpPr>
          <p:cNvPr id="8" name="Oval 7"/>
          <p:cNvSpPr/>
          <p:nvPr/>
        </p:nvSpPr>
        <p:spPr>
          <a:xfrm>
            <a:off x="4495800" y="5257800"/>
            <a:ext cx="914400" cy="76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3352800" y="5753100"/>
            <a:ext cx="1143000" cy="342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AF77992-3F82-4E3F-B8F1-295D05081C19}" type="slidenum">
              <a:rPr lang="en-US" smtClean="0"/>
              <a:t>7</a:t>
            </a:fld>
            <a:endParaRPr lang="en-US"/>
          </a:p>
        </p:txBody>
      </p:sp>
      <p:sp>
        <p:nvSpPr>
          <p:cNvPr id="6" name="TextBox 5"/>
          <p:cNvSpPr txBox="1"/>
          <p:nvPr/>
        </p:nvSpPr>
        <p:spPr>
          <a:xfrm>
            <a:off x="609600" y="3588266"/>
            <a:ext cx="1981200" cy="584775"/>
          </a:xfrm>
          <a:prstGeom prst="rect">
            <a:avLst/>
          </a:prstGeom>
          <a:noFill/>
        </p:spPr>
        <p:txBody>
          <a:bodyPr wrap="square" rtlCol="0">
            <a:spAutoFit/>
          </a:bodyPr>
          <a:lstStyle/>
          <a:p>
            <a:r>
              <a:rPr lang="en-US" sz="3200" b="1" dirty="0" smtClean="0">
                <a:solidFill>
                  <a:srgbClr val="FF0000"/>
                </a:solidFill>
              </a:rPr>
              <a:t>Oxygen!</a:t>
            </a:r>
            <a:endParaRPr lang="en-US" sz="3200" b="1" dirty="0">
              <a:solidFill>
                <a:srgbClr val="FF0000"/>
              </a:solidFill>
            </a:endParaRPr>
          </a:p>
        </p:txBody>
      </p:sp>
    </p:spTree>
    <p:extLst>
      <p:ext uri="{BB962C8B-B14F-4D97-AF65-F5344CB8AC3E}">
        <p14:creationId xmlns:p14="http://schemas.microsoft.com/office/powerpoint/2010/main" val="145598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627833" y="53574"/>
            <a:ext cx="6139544" cy="1143000"/>
          </a:xfrm>
        </p:spPr>
        <p:txBody>
          <a:bodyPr>
            <a:normAutofit/>
          </a:bodyPr>
          <a:lstStyle/>
          <a:p>
            <a:r>
              <a:rPr lang="en-US" sz="3400" b="1" dirty="0" smtClean="0"/>
              <a:t>Adsorption of C12 on Potential Formation Minerals</a:t>
            </a:r>
            <a:endParaRPr lang="en-US" sz="3400" b="1" dirty="0"/>
          </a:p>
        </p:txBody>
      </p:sp>
      <p:sp>
        <p:nvSpPr>
          <p:cNvPr id="6" name="Rectangle 5"/>
          <p:cNvSpPr/>
          <p:nvPr/>
        </p:nvSpPr>
        <p:spPr>
          <a:xfrm>
            <a:off x="4572000" y="1533439"/>
            <a:ext cx="4572000" cy="4862870"/>
          </a:xfrm>
          <a:prstGeom prst="rect">
            <a:avLst/>
          </a:prstGeom>
        </p:spPr>
        <p:txBody>
          <a:bodyPr>
            <a:spAutoFit/>
          </a:bodyPr>
          <a:lstStyle/>
          <a:p>
            <a:pPr marL="285750" indent="-285750">
              <a:lnSpc>
                <a:spcPct val="150000"/>
              </a:lnSpc>
              <a:spcAft>
                <a:spcPts val="1200"/>
              </a:spcAft>
              <a:buFont typeface="Wingdings" panose="05000000000000000000" pitchFamily="2" charset="2"/>
              <a:buChar char="Ø"/>
            </a:pPr>
            <a:r>
              <a:rPr lang="en-US" sz="2000" dirty="0" smtClean="0">
                <a:latin typeface="Arial" panose="020B0604020202020204" pitchFamily="34" charset="0"/>
                <a:cs typeface="Arial" panose="020B0604020202020204" pitchFamily="34" charset="0"/>
              </a:rPr>
              <a:t>Quantitative analysis </a:t>
            </a:r>
            <a:r>
              <a:rPr lang="en-US" sz="2000" dirty="0">
                <a:latin typeface="Arial" panose="020B0604020202020204" pitchFamily="34" charset="0"/>
                <a:cs typeface="Arial" panose="020B0604020202020204" pitchFamily="34" charset="0"/>
              </a:rPr>
              <a:t>of </a:t>
            </a:r>
            <a:r>
              <a:rPr lang="en-US" sz="2000" dirty="0" smtClean="0">
                <a:latin typeface="Arial" panose="020B0604020202020204" pitchFamily="34" charset="0"/>
                <a:cs typeface="Arial" panose="020B0604020202020204" pitchFamily="34" charset="0"/>
              </a:rPr>
              <a:t>XRD revealed that the </a:t>
            </a:r>
            <a:r>
              <a:rPr lang="en-US" sz="2000" dirty="0">
                <a:latin typeface="Arial" panose="020B0604020202020204" pitchFamily="34" charset="0"/>
                <a:cs typeface="Arial" panose="020B0604020202020204" pitchFamily="34" charset="0"/>
              </a:rPr>
              <a:t>three core plugs were composed </a:t>
            </a:r>
            <a:r>
              <a:rPr lang="en-US" sz="2000" dirty="0" smtClean="0">
                <a:latin typeface="Arial" panose="020B0604020202020204" pitchFamily="34" charset="0"/>
                <a:cs typeface="Arial" panose="020B0604020202020204" pitchFamily="34" charset="0"/>
              </a:rPr>
              <a:t>of: </a:t>
            </a:r>
            <a:br>
              <a:rPr lang="en-US" sz="2000"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Calcite: </a:t>
            </a:r>
            <a:r>
              <a:rPr lang="en-US" sz="2000" b="1" dirty="0">
                <a:latin typeface="Arial" panose="020B0604020202020204" pitchFamily="34" charset="0"/>
                <a:cs typeface="Arial" panose="020B0604020202020204" pitchFamily="34" charset="0"/>
              </a:rPr>
              <a:t>95.4 - 98.6%, </a:t>
            </a: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Dolomite</a:t>
            </a:r>
            <a:r>
              <a:rPr lang="en-US" sz="2000" b="1" dirty="0">
                <a:latin typeface="Arial" panose="020B0604020202020204" pitchFamily="34" charset="0"/>
                <a:cs typeface="Arial" panose="020B0604020202020204" pitchFamily="34" charset="0"/>
              </a:rPr>
              <a:t>: 0.5 - 4.1</a:t>
            </a:r>
            <a:r>
              <a:rPr lang="en-US" sz="2000" b="1" dirty="0" smtClean="0">
                <a:latin typeface="Arial" panose="020B0604020202020204" pitchFamily="34" charset="0"/>
                <a:cs typeface="Arial" panose="020B0604020202020204" pitchFamily="34" charset="0"/>
              </a:rPr>
              <a:t>%,</a:t>
            </a:r>
            <a:br>
              <a:rPr lang="en-US" sz="2000" b="1"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Quartz</a:t>
            </a:r>
            <a:r>
              <a:rPr lang="en-US" sz="2000" b="1" dirty="0">
                <a:latin typeface="Arial" panose="020B0604020202020204" pitchFamily="34" charset="0"/>
                <a:cs typeface="Arial" panose="020B0604020202020204" pitchFamily="34" charset="0"/>
              </a:rPr>
              <a:t>: 0.4 - 0.9% </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285750" indent="-285750">
              <a:lnSpc>
                <a:spcPct val="150000"/>
              </a:lnSpc>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the adsorption of C12 in synthetic brine is </a:t>
            </a:r>
            <a:r>
              <a:rPr lang="en-US" sz="2000" b="1" dirty="0">
                <a:solidFill>
                  <a:srgbClr val="FF0000"/>
                </a:solidFill>
                <a:latin typeface="Arial" panose="020B0604020202020204" pitchFamily="34" charset="0"/>
                <a:cs typeface="Arial" panose="020B0604020202020204" pitchFamily="34" charset="0"/>
              </a:rPr>
              <a:t>low</a:t>
            </a:r>
            <a:r>
              <a:rPr lang="en-US" sz="2000" dirty="0">
                <a:latin typeface="Arial" panose="020B0604020202020204" pitchFamily="34" charset="0"/>
                <a:cs typeface="Arial" panose="020B0604020202020204" pitchFamily="34" charset="0"/>
              </a:rPr>
              <a:t> on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formation material which has low quartz </a:t>
            </a:r>
            <a:r>
              <a:rPr lang="en-US" sz="2000" dirty="0" smtClean="0">
                <a:latin typeface="Arial" panose="020B0604020202020204" pitchFamily="34" charset="0"/>
                <a:cs typeface="Arial" panose="020B0604020202020204" pitchFamily="34" charset="0"/>
              </a:rPr>
              <a:t>content</a:t>
            </a:r>
            <a:endParaRPr lang="en-US" sz="2000" dirty="0">
              <a:latin typeface="Arial" panose="020B0604020202020204" pitchFamily="34" charset="0"/>
              <a:cs typeface="Arial" panose="020B0604020202020204" pitchFamily="34" charset="0"/>
            </a:endParaRPr>
          </a:p>
        </p:txBody>
      </p:sp>
      <p:sp>
        <p:nvSpPr>
          <p:cNvPr id="8" name="Rectangle 7"/>
          <p:cNvSpPr/>
          <p:nvPr/>
        </p:nvSpPr>
        <p:spPr>
          <a:xfrm>
            <a:off x="231112" y="5570545"/>
            <a:ext cx="4039437"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BET surface area of the cores samples is 4.00 m</a:t>
            </a:r>
            <a:r>
              <a:rPr lang="en-US" sz="1600" baseline="30000" dirty="0">
                <a:latin typeface="Arial" panose="020B0604020202020204" pitchFamily="34" charset="0"/>
                <a:cs typeface="Arial" panose="020B0604020202020204" pitchFamily="34" charset="0"/>
              </a:rPr>
              <a:t>2</a:t>
            </a:r>
            <a:r>
              <a:rPr lang="en-US" sz="1600" dirty="0">
                <a:latin typeface="Arial" panose="020B0604020202020204" pitchFamily="34" charset="0"/>
                <a:cs typeface="Arial" panose="020B0604020202020204" pitchFamily="34" charset="0"/>
              </a:rPr>
              <a:t>/g.</a:t>
            </a:r>
          </a:p>
        </p:txBody>
      </p:sp>
      <p:sp>
        <p:nvSpPr>
          <p:cNvPr id="2" name="TextBox 1"/>
          <p:cNvSpPr txBox="1"/>
          <p:nvPr/>
        </p:nvSpPr>
        <p:spPr>
          <a:xfrm>
            <a:off x="231112" y="1219200"/>
            <a:ext cx="3807488" cy="369332"/>
          </a:xfrm>
          <a:prstGeom prst="rect">
            <a:avLst/>
          </a:prstGeom>
          <a:noFill/>
        </p:spPr>
        <p:txBody>
          <a:bodyPr wrap="square" rtlCol="0">
            <a:spAutoFit/>
          </a:bodyPr>
          <a:lstStyle/>
          <a:p>
            <a:r>
              <a:rPr lang="en-US" b="1" dirty="0" smtClean="0"/>
              <a:t>(Cui, et al., 2014, SPE-169040-MS)</a:t>
            </a:r>
            <a:endParaRPr lang="en-US" b="1" dirty="0"/>
          </a:p>
        </p:txBody>
      </p:sp>
      <p:sp>
        <p:nvSpPr>
          <p:cNvPr id="4" name="Slide Number Placeholder 3"/>
          <p:cNvSpPr>
            <a:spLocks noGrp="1"/>
          </p:cNvSpPr>
          <p:nvPr>
            <p:ph type="sldNum" sz="quarter" idx="12"/>
          </p:nvPr>
        </p:nvSpPr>
        <p:spPr/>
        <p:txBody>
          <a:bodyPr/>
          <a:lstStyle/>
          <a:p>
            <a:fld id="{1AF77992-3F82-4E3F-B8F1-295D05081C19}" type="slidenum">
              <a:rPr lang="en-US" smtClean="0"/>
              <a:t>8</a:t>
            </a:fld>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27" y="1752600"/>
            <a:ext cx="3918858"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05264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5467"/>
            <a:ext cx="8229600" cy="715962"/>
          </a:xfrm>
        </p:spPr>
        <p:txBody>
          <a:bodyPr>
            <a:normAutofit fontScale="90000"/>
          </a:bodyPr>
          <a:lstStyle/>
          <a:p>
            <a:r>
              <a:rPr lang="en-US" dirty="0" smtClean="0">
                <a:latin typeface="Arial" panose="020B0604020202020204" pitchFamily="34" charset="0"/>
                <a:cs typeface="Arial" panose="020B0604020202020204" pitchFamily="34" charset="0"/>
              </a:rPr>
              <a:t>CO</a:t>
            </a:r>
            <a:r>
              <a:rPr lang="en-US" baseline="-25000" dirty="0" smtClean="0">
                <a:latin typeface="Arial" panose="020B0604020202020204" pitchFamily="34" charset="0"/>
                <a:cs typeface="Arial" panose="020B0604020202020204" pitchFamily="34" charset="0"/>
              </a:rPr>
              <a:t>2</a:t>
            </a:r>
            <a:r>
              <a:rPr lang="en-US" dirty="0" smtClean="0">
                <a:latin typeface="Arial" panose="020B0604020202020204" pitchFamily="34" charset="0"/>
                <a:cs typeface="Arial" panose="020B0604020202020204" pitchFamily="34" charset="0"/>
              </a:rPr>
              <a:t> Foam Apparatus</a:t>
            </a:r>
            <a:endParaRPr lang="en-US" dirty="0">
              <a:latin typeface="Arial" panose="020B0604020202020204" pitchFamily="34" charset="0"/>
              <a:cs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752599" y="2316162"/>
            <a:ext cx="7391401" cy="4267200"/>
          </a:xfrm>
          <a:prstGeom prst="rect">
            <a:avLst/>
          </a:prstGeom>
          <a:noFill/>
          <a:ln>
            <a:noFill/>
          </a:ln>
        </p:spPr>
      </p:pic>
      <p:sp>
        <p:nvSpPr>
          <p:cNvPr id="5" name="Rectangle 4"/>
          <p:cNvSpPr/>
          <p:nvPr/>
        </p:nvSpPr>
        <p:spPr>
          <a:xfrm>
            <a:off x="1" y="868362"/>
            <a:ext cx="9144000" cy="2739211"/>
          </a:xfrm>
          <a:prstGeom prst="rect">
            <a:avLst/>
          </a:prstGeom>
        </p:spPr>
        <p:txBody>
          <a:bodyPr wrap="square">
            <a:spAutoFit/>
          </a:bodyPr>
          <a:lstStyle/>
          <a:p>
            <a:pPr marL="285750" indent="-285750">
              <a:spcAft>
                <a:spcPts val="1200"/>
              </a:spcAft>
              <a:buFont typeface="Wingdings" panose="05000000000000000000" pitchFamily="2" charset="2"/>
              <a:buChar char="Ø"/>
            </a:pPr>
            <a:r>
              <a:rPr lang="en-US" sz="2200" dirty="0">
                <a:latin typeface="Arial" panose="020B0604020202020204" pitchFamily="34" charset="0"/>
                <a:cs typeface="Arial" panose="020B0604020202020204" pitchFamily="34" charset="0"/>
              </a:rPr>
              <a:t>Specially designed heating coil, core holder and back pressure regulator system.</a:t>
            </a:r>
            <a:endParaRPr lang="en-US" sz="2200" b="1" dirty="0" smtClean="0">
              <a:latin typeface="Arial" panose="020B0604020202020204" pitchFamily="34" charset="0"/>
              <a:cs typeface="Arial" panose="020B0604020202020204" pitchFamily="34" charset="0"/>
            </a:endParaRPr>
          </a:p>
          <a:p>
            <a:pPr marL="285750" indent="-285750">
              <a:spcAft>
                <a:spcPts val="1200"/>
              </a:spcAft>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Harsh Conditions</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5000 psi, 120 </a:t>
            </a:r>
            <a:r>
              <a:rPr lang="en-US" sz="2200" dirty="0" smtClean="0">
                <a:latin typeface="Arial" panose="020B0604020202020204" pitchFamily="34" charset="0"/>
                <a:cs typeface="Arial" panose="020B0604020202020204" pitchFamily="34" charset="0"/>
              </a:rPr>
              <a:t>℃, 22</a:t>
            </a:r>
            <a:r>
              <a:rPr lang="en-US" sz="2200" dirty="0">
                <a:latin typeface="Arial" panose="020B0604020202020204" pitchFamily="34" charset="0"/>
                <a:cs typeface="Arial" panose="020B0604020202020204" pitchFamily="34" charset="0"/>
              </a:rPr>
              <a:t>% TDS and low pH (pH ≈ 4</a:t>
            </a:r>
            <a:r>
              <a:rPr lang="en-US" sz="2200" dirty="0" smtClean="0">
                <a:latin typeface="Arial" panose="020B0604020202020204" pitchFamily="34" charset="0"/>
                <a:cs typeface="Arial" panose="020B0604020202020204" pitchFamily="34" charset="0"/>
              </a:rPr>
              <a:t>)</a:t>
            </a:r>
          </a:p>
          <a:p>
            <a:pPr marL="342900" indent="-342900">
              <a:spcAft>
                <a:spcPts val="1200"/>
              </a:spcAft>
              <a:buFont typeface="Wingdings" panose="05000000000000000000" pitchFamily="2" charset="2"/>
              <a:buChar char="Ø"/>
            </a:pPr>
            <a:r>
              <a:rPr lang="en-US" sz="2200" b="1" dirty="0" err="1">
                <a:solidFill>
                  <a:srgbClr val="FF0000"/>
                </a:solidFill>
                <a:latin typeface="Arial" panose="020B0604020202020204" pitchFamily="34" charset="0"/>
                <a:cs typeface="Arial" panose="020B0604020202020204" pitchFamily="34" charset="0"/>
              </a:rPr>
              <a:t>Hastelloy</a:t>
            </a:r>
            <a:r>
              <a:rPr lang="en-US" sz="2200" b="1" dirty="0">
                <a:solidFill>
                  <a:srgbClr val="FF0000"/>
                </a:solidFill>
                <a:latin typeface="Arial" panose="020B0604020202020204" pitchFamily="34" charset="0"/>
                <a:cs typeface="Arial" panose="020B0604020202020204" pitchFamily="34" charset="0"/>
              </a:rPr>
              <a:t> alloy </a:t>
            </a:r>
            <a:r>
              <a:rPr lang="en-US" sz="2200" dirty="0">
                <a:latin typeface="Arial" panose="020B0604020202020204" pitchFamily="34" charset="0"/>
                <a:cs typeface="Arial" panose="020B0604020202020204" pitchFamily="34" charset="0"/>
              </a:rPr>
              <a:t>for wetting materials</a:t>
            </a:r>
            <a:endParaRPr lang="en-US" sz="2200" dirty="0" smtClean="0">
              <a:latin typeface="Arial" panose="020B0604020202020204" pitchFamily="34" charset="0"/>
              <a:cs typeface="Arial" panose="020B0604020202020204" pitchFamily="34" charset="0"/>
            </a:endParaRPr>
          </a:p>
          <a:p>
            <a:pPr marL="342900" indent="-342900">
              <a:spcAft>
                <a:spcPts val="1200"/>
              </a:spcAft>
              <a:buFont typeface="Wingdings" panose="05000000000000000000" pitchFamily="2" charset="2"/>
              <a:buChar char="Ø"/>
            </a:pPr>
            <a:r>
              <a:rPr lang="en-US" sz="2200" b="1" dirty="0" smtClean="0">
                <a:latin typeface="Arial" panose="020B0604020202020204" pitchFamily="34" charset="0"/>
                <a:cs typeface="Arial" panose="020B0604020202020204" pitchFamily="34" charset="0"/>
              </a:rPr>
              <a:t>Silurian dolomite </a:t>
            </a:r>
            <a:r>
              <a:rPr lang="en-US" sz="2200" dirty="0" smtClean="0">
                <a:latin typeface="Arial" panose="020B0604020202020204" pitchFamily="34" charset="0"/>
                <a:cs typeface="Arial" panose="020B0604020202020204" pitchFamily="34" charset="0"/>
              </a:rPr>
              <a:t>core: </a:t>
            </a:r>
          </a:p>
          <a:p>
            <a:pPr>
              <a:spcAft>
                <a:spcPts val="1200"/>
              </a:spcAft>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D=1.5 in., L=3 in. and </a:t>
            </a:r>
            <a:r>
              <a:rPr lang="en-US" sz="2200" i="1" dirty="0" smtClean="0">
                <a:latin typeface="Arial" panose="020B0604020202020204" pitchFamily="34" charset="0"/>
                <a:cs typeface="Arial" panose="020B0604020202020204" pitchFamily="34" charset="0"/>
              </a:rPr>
              <a:t>k</a:t>
            </a:r>
            <a:r>
              <a:rPr lang="en-US" sz="2200" dirty="0" smtClean="0">
                <a:latin typeface="Arial" panose="020B0604020202020204" pitchFamily="34" charset="0"/>
                <a:cs typeface="Arial" panose="020B0604020202020204" pitchFamily="34" charset="0"/>
              </a:rPr>
              <a:t>= 737 md</a:t>
            </a:r>
          </a:p>
        </p:txBody>
      </p:sp>
      <p:sp>
        <p:nvSpPr>
          <p:cNvPr id="6" name="Slide Number Placeholder 5"/>
          <p:cNvSpPr>
            <a:spLocks noGrp="1"/>
          </p:cNvSpPr>
          <p:nvPr>
            <p:ph type="sldNum" sz="quarter" idx="12"/>
          </p:nvPr>
        </p:nvSpPr>
        <p:spPr>
          <a:xfrm>
            <a:off x="152400" y="6069753"/>
            <a:ext cx="1905000" cy="457200"/>
          </a:xfrm>
        </p:spPr>
        <p:txBody>
          <a:bodyPr/>
          <a:lstStyle/>
          <a:p>
            <a:pPr>
              <a:defRPr/>
            </a:pPr>
            <a:fld id="{BBD86FD0-1E35-4B87-9C1A-BBA3B104C362}" type="slidenum">
              <a:rPr lang="en-US" smtClean="0"/>
              <a:pPr>
                <a:defRPr/>
              </a:pPr>
              <a:t>9</a:t>
            </a:fld>
            <a:endParaRPr lang="en-US" dirty="0"/>
          </a:p>
        </p:txBody>
      </p:sp>
    </p:spTree>
    <p:extLst>
      <p:ext uri="{BB962C8B-B14F-4D97-AF65-F5344CB8AC3E}">
        <p14:creationId xmlns:p14="http://schemas.microsoft.com/office/powerpoint/2010/main" val="40374869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4200</Words>
  <Application>Microsoft Office PowerPoint</Application>
  <PresentationFormat>On-screen Show (4:3)</PresentationFormat>
  <Paragraphs>405</Paragraphs>
  <Slides>37</Slides>
  <Notes>15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CO2 Foam Mobility Control at Reservoir Conditions: High Temperature, High Salinity and Carbonate Reservoirs</vt:lpstr>
      <vt:lpstr>Background and Previous Investigation</vt:lpstr>
      <vt:lpstr>Evaluation Procedure of Surfactant Formulations for Foam EOR</vt:lpstr>
      <vt:lpstr>Solubility of Ethomeen C12</vt:lpstr>
      <vt:lpstr>Core Plug by Poor Solubility</vt:lpstr>
      <vt:lpstr>Thermal Stability by DSC and TGA</vt:lpstr>
      <vt:lpstr>Thermal Stability of Ethomeen C12</vt:lpstr>
      <vt:lpstr>Adsorption of C12 on Potential Formation Minerals</vt:lpstr>
      <vt:lpstr>CO2 Foam Apparatus</vt:lpstr>
      <vt:lpstr>C12/DI and CO2 Foam at 20 °C</vt:lpstr>
      <vt:lpstr>Influence of Foam Quality</vt:lpstr>
      <vt:lpstr>C12/Brine and CO2 Foam at 20 °C</vt:lpstr>
      <vt:lpstr>Influence of Salinity</vt:lpstr>
      <vt:lpstr>Salinity: Stabilization</vt:lpstr>
      <vt:lpstr>C12/Brine and CO2 foam at 120 ℃</vt:lpstr>
      <vt:lpstr>Influence of Elevated Temperature</vt:lpstr>
      <vt:lpstr>Conclusions – Evaluation Results</vt:lpstr>
      <vt:lpstr>Conclusions – Field Application</vt:lpstr>
      <vt:lpstr>Acknowledgement and Questions? </vt:lpstr>
      <vt:lpstr>Backup</vt:lpstr>
      <vt:lpstr>PowerPoint Presentation</vt:lpstr>
      <vt:lpstr>PowerPoint Presentation</vt:lpstr>
      <vt:lpstr>PowerPoint Presentation</vt:lpstr>
      <vt:lpstr>Isoelectric Calcium Concentration 〖[Ca〗^(2+) ]^∗</vt:lpstr>
      <vt:lpstr>Positive Surface Charge of Carbonate Minerals</vt:lpstr>
      <vt:lpstr>Adsorption of C12 on Pure and Natural Carbonate</vt:lpstr>
      <vt:lpstr>Surface Chemistry</vt:lpstr>
      <vt:lpstr>Adsorption of C12 on Silica</vt:lpstr>
      <vt:lpstr>Adsorption Reduction per Unit Cations Concentration</vt:lpstr>
      <vt:lpstr>Adsorption of C12 on Silica</vt:lpstr>
      <vt:lpstr>Adsorption Reduction per Unit Cations Concentration-1</vt:lpstr>
      <vt:lpstr>Adsorption Reduction per Unit Cations Concentration-2</vt:lpstr>
      <vt:lpstr>Salinity: Destabilization</vt:lpstr>
      <vt:lpstr>Mineral Dissolution</vt:lpstr>
      <vt:lpstr>Color Code of Bromocresol Green (BCG)</vt:lpstr>
      <vt:lpstr>pH in Foam Flooding</vt:lpstr>
      <vt:lpstr>C12/DI and CO2 Foam Pressure History at 20 °C and 3400 psi</vt:lpstr>
    </vt:vector>
  </TitlesOfParts>
  <Company>Rice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Surfactant Performance for Foam EOR</dc:title>
  <dc:creator>Leyu Cui</dc:creator>
  <cp:lastModifiedBy>Leyu Cui</cp:lastModifiedBy>
  <cp:revision>73</cp:revision>
  <dcterms:created xsi:type="dcterms:W3CDTF">2014-02-13T20:16:03Z</dcterms:created>
  <dcterms:modified xsi:type="dcterms:W3CDTF">2014-04-21T01:41:22Z</dcterms:modified>
</cp:coreProperties>
</file>